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34"/>
  </p:notesMasterIdLst>
  <p:sldIdLst>
    <p:sldId id="271" r:id="rId5"/>
    <p:sldId id="286" r:id="rId6"/>
    <p:sldId id="293" r:id="rId7"/>
    <p:sldId id="294" r:id="rId8"/>
    <p:sldId id="298" r:id="rId9"/>
    <p:sldId id="299" r:id="rId10"/>
    <p:sldId id="315" r:id="rId11"/>
    <p:sldId id="316" r:id="rId12"/>
    <p:sldId id="305" r:id="rId13"/>
    <p:sldId id="308" r:id="rId14"/>
    <p:sldId id="311" r:id="rId15"/>
    <p:sldId id="317" r:id="rId16"/>
    <p:sldId id="318" r:id="rId17"/>
    <p:sldId id="297" r:id="rId18"/>
    <p:sldId id="295" r:id="rId19"/>
    <p:sldId id="296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67" r:id="rId30"/>
    <p:sldId id="281" r:id="rId31"/>
    <p:sldId id="282" r:id="rId32"/>
    <p:sldId id="283" r:id="rId33"/>
  </p:sldIdLst>
  <p:sldSz cx="12192000" cy="6858000"/>
  <p:notesSz cx="6858000" cy="9144000"/>
  <p:defaultTextStyle>
    <a:defPPr>
      <a:defRPr lang="en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25" userDrawn="1">
          <p15:clr>
            <a:srgbClr val="A4A3A4"/>
          </p15:clr>
        </p15:guide>
        <p15:guide id="4" pos="1209" userDrawn="1">
          <p15:clr>
            <a:srgbClr val="A4A3A4"/>
          </p15:clr>
        </p15:guide>
        <p15:guide id="5" pos="2955" userDrawn="1">
          <p15:clr>
            <a:srgbClr val="A4A3A4"/>
          </p15:clr>
        </p15:guide>
        <p15:guide id="6" pos="2071" userDrawn="1">
          <p15:clr>
            <a:srgbClr val="A4A3A4"/>
          </p15:clr>
        </p15:guide>
        <p15:guide id="9" pos="3840" userDrawn="1">
          <p15:clr>
            <a:srgbClr val="A4A3A4"/>
          </p15:clr>
        </p15:guide>
        <p15:guide id="10" pos="4702" userDrawn="1">
          <p15:clr>
            <a:srgbClr val="A4A3A4"/>
          </p15:clr>
        </p15:guide>
        <p15:guide id="11" pos="5586" userDrawn="1">
          <p15:clr>
            <a:srgbClr val="A4A3A4"/>
          </p15:clr>
        </p15:guide>
        <p15:guide id="12" pos="7333" userDrawn="1">
          <p15:clr>
            <a:srgbClr val="A4A3A4"/>
          </p15:clr>
        </p15:guide>
        <p15:guide id="13" orient="horz" pos="3952" userDrawn="1">
          <p15:clr>
            <a:srgbClr val="A4A3A4"/>
          </p15:clr>
        </p15:guide>
        <p15:guide id="15" pos="6471" userDrawn="1">
          <p15:clr>
            <a:srgbClr val="A4A3A4"/>
          </p15:clr>
        </p15:guide>
        <p15:guide id="16" orient="horz" pos="91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Кутьков Юрий Юрьевич" initials="КЮЮ" lastIdx="4" clrIdx="0">
    <p:extLst>
      <p:ext uri="{19B8F6BF-5375-455C-9EA6-DF929625EA0E}">
        <p15:presenceInfo xmlns:p15="http://schemas.microsoft.com/office/powerpoint/2012/main" userId="S::ykutkov@hse.ru::45dbd1ed-eea1-4925-9fa4-5001421b49da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F2C68"/>
    <a:srgbClr val="029C63"/>
    <a:srgbClr val="96628C"/>
    <a:srgbClr val="11A0D7"/>
    <a:srgbClr val="E61F3D"/>
    <a:srgbClr val="CD5A5A"/>
    <a:srgbClr val="FFD746"/>
    <a:srgbClr val="0E2D69"/>
    <a:srgbClr val="D9D9D9"/>
    <a:srgbClr val="EB68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135"/>
    <p:restoredTop sz="76914" autoAdjust="0"/>
  </p:normalViewPr>
  <p:slideViewPr>
    <p:cSldViewPr snapToGrid="0" snapToObjects="1">
      <p:cViewPr varScale="1">
        <p:scale>
          <a:sx n="89" d="100"/>
          <a:sy n="89" d="100"/>
        </p:scale>
        <p:origin x="906" y="78"/>
      </p:cViewPr>
      <p:guideLst>
        <p:guide pos="325"/>
        <p:guide pos="1209"/>
        <p:guide pos="2955"/>
        <p:guide pos="2071"/>
        <p:guide pos="3840"/>
        <p:guide pos="4702"/>
        <p:guide pos="5586"/>
        <p:guide pos="7333"/>
        <p:guide orient="horz" pos="3952"/>
        <p:guide pos="6471"/>
        <p:guide orient="horz" pos="91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napToObjects="1">
      <p:cViewPr varScale="1">
        <p:scale>
          <a:sx n="134" d="100"/>
          <a:sy n="134" d="100"/>
        </p:scale>
        <p:origin x="3648" y="1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commentAuthors" Target="commentAuthor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_____Microsoft_Excel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_____Microsoft_Excel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_____Microsoft_Excel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_____Microsoft_Excel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_____Microsoft_Excel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_____Microsoft_Excel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rgbClr val="102D69"/>
                </a:solidFill>
                <a:latin typeface="HSE Sans" panose="02000000000000000000" pitchFamily="2" charset="0"/>
                <a:ea typeface="+mn-ea"/>
                <a:cs typeface="+mn-cs"/>
              </a:defRPr>
            </a:pPr>
            <a:r>
              <a:rPr lang="ru-RU" sz="1600" dirty="0">
                <a:solidFill>
                  <a:srgbClr val="102D69"/>
                </a:solidFill>
                <a:latin typeface="HSE Sans" panose="02000000000000000000" pitchFamily="2" charset="0"/>
              </a:rPr>
              <a:t>Название графика</a:t>
            </a:r>
            <a:r>
              <a:rPr lang="en-GB" sz="1600" dirty="0">
                <a:solidFill>
                  <a:srgbClr val="102D69"/>
                </a:solidFill>
                <a:latin typeface="HSE Sans" panose="02000000000000000000" pitchFamily="2" charset="0"/>
              </a:rPr>
              <a:t> (16pt)</a:t>
            </a:r>
          </a:p>
        </c:rich>
      </c:tx>
      <c:layout>
        <c:manualLayout>
          <c:xMode val="edge"/>
          <c:yMode val="edge"/>
          <c:x val="0.13063871409555111"/>
          <c:y val="7.897335468032167E-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rgbClr val="102D69"/>
              </a:solidFill>
              <a:latin typeface="HSE Sans" panose="02000000000000000000" pitchFamily="2" charset="0"/>
              <a:ea typeface="+mn-ea"/>
              <a:cs typeface="+mn-cs"/>
            </a:defRPr>
          </a:pPr>
          <a:endParaRPr lang="ru-RU"/>
        </a:p>
      </c:txPr>
    </c:title>
    <c:autoTitleDeleted val="0"/>
    <c:plotArea>
      <c:layout>
        <c:manualLayout>
          <c:layoutTarget val="inner"/>
          <c:xMode val="edge"/>
          <c:yMode val="edge"/>
          <c:x val="0.13376246841772368"/>
          <c:y val="0.10958869184472636"/>
          <c:w val="0.79262705246283227"/>
          <c:h val="0.73513663426755427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bg1">
                <a:lumMod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B39-BB44-A38F-FDE984D8803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1656A6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B39-BB44-A38F-FDE984D8803C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rgbClr val="102D69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B39-BB44-A38F-FDE984D8803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955724448"/>
        <c:axId val="955630256"/>
      </c:barChart>
      <c:catAx>
        <c:axId val="95572444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102D69"/>
                </a:solidFill>
                <a:latin typeface="HSE Sans" panose="02000000000000000000" pitchFamily="2" charset="0"/>
                <a:ea typeface="+mn-ea"/>
                <a:cs typeface="+mn-cs"/>
              </a:defRPr>
            </a:pPr>
            <a:endParaRPr lang="ru-RU"/>
          </a:p>
        </c:txPr>
        <c:crossAx val="955630256"/>
        <c:crosses val="autoZero"/>
        <c:auto val="1"/>
        <c:lblAlgn val="ctr"/>
        <c:lblOffset val="100"/>
        <c:noMultiLvlLbl val="0"/>
      </c:catAx>
      <c:valAx>
        <c:axId val="95563025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102D69"/>
                </a:solidFill>
                <a:latin typeface="HSE Sans" panose="02000000000000000000" pitchFamily="2" charset="0"/>
                <a:ea typeface="+mn-ea"/>
                <a:cs typeface="+mn-cs"/>
              </a:defRPr>
            </a:pPr>
            <a:endParaRPr lang="ru-RU"/>
          </a:p>
        </c:txPr>
        <c:crossAx val="9557244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pPr>
            <a:endParaRPr lang="ru-RU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pPr>
            <a:endParaRPr lang="ru-RU"/>
          </a:p>
        </c:txPr>
      </c:legendEntry>
      <c:legendEntry>
        <c:idx val="2"/>
        <c:txPr>
          <a:bodyPr rot="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pPr>
            <a:endParaRPr lang="ru-RU"/>
          </a:p>
        </c:txPr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HSE Sans" panose="02000000000000000000" pitchFamily="2" charset="0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rgbClr val="102D69"/>
                </a:solidFill>
                <a:latin typeface="HSE Sans" panose="02000000000000000000" pitchFamily="2" charset="0"/>
                <a:ea typeface="+mn-ea"/>
                <a:cs typeface="+mn-cs"/>
              </a:defRPr>
            </a:pPr>
            <a:r>
              <a:rPr lang="ru-RU" sz="1600" dirty="0">
                <a:solidFill>
                  <a:srgbClr val="102D69"/>
                </a:solidFill>
                <a:latin typeface="HSE Sans" panose="02000000000000000000" pitchFamily="2" charset="0"/>
              </a:rPr>
              <a:t>Название графика</a:t>
            </a:r>
            <a:r>
              <a:rPr lang="en-GB" sz="1600" dirty="0">
                <a:solidFill>
                  <a:srgbClr val="102D69"/>
                </a:solidFill>
                <a:latin typeface="HSE Sans" panose="02000000000000000000" pitchFamily="2" charset="0"/>
              </a:rPr>
              <a:t> (16pt)</a:t>
            </a:r>
          </a:p>
        </c:rich>
      </c:tx>
      <c:layout>
        <c:manualLayout>
          <c:xMode val="edge"/>
          <c:yMode val="edge"/>
          <c:x val="0.13063871409555111"/>
          <c:y val="7.897335468032167E-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rgbClr val="102D69"/>
              </a:solidFill>
              <a:latin typeface="HSE Sans" panose="02000000000000000000" pitchFamily="2" charset="0"/>
              <a:ea typeface="+mn-ea"/>
              <a:cs typeface="+mn-cs"/>
            </a:defRPr>
          </a:pPr>
          <a:endParaRPr lang="ru-RU"/>
        </a:p>
      </c:txPr>
    </c:title>
    <c:autoTitleDeleted val="0"/>
    <c:plotArea>
      <c:layout>
        <c:manualLayout>
          <c:layoutTarget val="inner"/>
          <c:xMode val="edge"/>
          <c:yMode val="edge"/>
          <c:x val="0.13376246841772368"/>
          <c:y val="0.10958869184472636"/>
          <c:w val="0.79262705246283227"/>
          <c:h val="0.73513663426755427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bg1">
                <a:lumMod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BCE-9845-A0E3-DAA648CD0F8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1656A6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BCE-9845-A0E3-DAA648CD0F81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rgbClr val="102D69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BCE-9845-A0E3-DAA648CD0F8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955724448"/>
        <c:axId val="955630256"/>
      </c:barChart>
      <c:catAx>
        <c:axId val="95572444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102D69"/>
                </a:solidFill>
                <a:latin typeface="HSE Sans" panose="02000000000000000000" pitchFamily="2" charset="0"/>
                <a:ea typeface="+mn-ea"/>
                <a:cs typeface="+mn-cs"/>
              </a:defRPr>
            </a:pPr>
            <a:endParaRPr lang="ru-RU"/>
          </a:p>
        </c:txPr>
        <c:crossAx val="955630256"/>
        <c:crosses val="autoZero"/>
        <c:auto val="1"/>
        <c:lblAlgn val="ctr"/>
        <c:lblOffset val="100"/>
        <c:noMultiLvlLbl val="0"/>
      </c:catAx>
      <c:valAx>
        <c:axId val="95563025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102D69"/>
                </a:solidFill>
                <a:latin typeface="HSE Sans" panose="02000000000000000000" pitchFamily="2" charset="0"/>
                <a:ea typeface="+mn-ea"/>
                <a:cs typeface="+mn-cs"/>
              </a:defRPr>
            </a:pPr>
            <a:endParaRPr lang="ru-RU"/>
          </a:p>
        </c:txPr>
        <c:crossAx val="9557244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pPr>
            <a:endParaRPr lang="ru-RU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pPr>
            <a:endParaRPr lang="ru-RU"/>
          </a:p>
        </c:txPr>
      </c:legendEntry>
      <c:legendEntry>
        <c:idx val="2"/>
        <c:txPr>
          <a:bodyPr rot="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pPr>
            <a:endParaRPr lang="ru-RU"/>
          </a:p>
        </c:txPr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HSE Sans" panose="02000000000000000000" pitchFamily="2" charset="0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0" i="0" u="none" strike="noStrike" kern="1200" baseline="0">
                <a:solidFill>
                  <a:srgbClr val="102D69"/>
                </a:solidFill>
                <a:latin typeface="HSE Sans" panose="02000000000000000000" pitchFamily="2" charset="0"/>
                <a:ea typeface="+mn-ea"/>
                <a:cs typeface="+mn-cs"/>
              </a:defRPr>
            </a:pPr>
            <a:r>
              <a:rPr lang="ru-RU" sz="1800" b="0" i="0" baseline="0">
                <a:effectLst/>
              </a:rPr>
              <a:t>Название графика, может быть набрано и здесь</a:t>
            </a:r>
            <a:endParaRPr lang="en-RU" sz="1600">
              <a:effectLst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lvl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1600" b="0" i="0" u="none" strike="noStrike" kern="1200" baseline="0">
              <a:solidFill>
                <a:srgbClr val="102D69"/>
              </a:solidFill>
              <a:latin typeface="HSE Sans" panose="02000000000000000000" pitchFamily="2" charset="0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1656A6"/>
            </a:solidFill>
          </c:spPr>
          <c:dPt>
            <c:idx val="0"/>
            <c:bubble3D val="0"/>
            <c:spPr>
              <a:solidFill>
                <a:srgbClr val="102D6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1609-E04A-A1C9-FFCFDA6CEE25}"/>
              </c:ext>
            </c:extLst>
          </c:dPt>
          <c:dPt>
            <c:idx val="1"/>
            <c:bubble3D val="0"/>
            <c:spPr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1609-E04A-A1C9-FFCFDA6CEE25}"/>
              </c:ext>
            </c:extLst>
          </c:dPt>
          <c:dPt>
            <c:idx val="2"/>
            <c:bubble3D val="0"/>
            <c:spPr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1609-E04A-A1C9-FFCFDA6CEE25}"/>
              </c:ext>
            </c:extLst>
          </c:dPt>
          <c:dPt>
            <c:idx val="3"/>
            <c:bubble3D val="0"/>
            <c:spPr>
              <a:solidFill>
                <a:srgbClr val="1656A6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1609-E04A-A1C9-FFCFDA6CEE25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bg1"/>
                    </a:solidFill>
                    <a:latin typeface="HSE Sans" panose="02000000000000000000" pitchFamily="2" charset="0"/>
                    <a:ea typeface="+mn-ea"/>
                    <a:cs typeface="+mn-cs"/>
                  </a:defRPr>
                </a:pPr>
                <a:endParaRPr lang="ru-RU"/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tx2">
                      <a:lumMod val="35000"/>
                      <a:lumOff val="65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1609-E04A-A1C9-FFCFDA6CEE25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rgbClr val="102D69"/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HSE Sans" panose="02000000000000000000" pitchFamily="2" charset="0"/>
                <a:ea typeface="+mn-ea"/>
                <a:cs typeface="+mn-cs"/>
              </a:defRPr>
            </a:pPr>
            <a:r>
              <a:rPr lang="ru-RU" sz="1600">
                <a:solidFill>
                  <a:srgbClr val="0E2D69"/>
                </a:solidFill>
              </a:rPr>
              <a:t>Название графика</a:t>
            </a:r>
            <a:endParaRPr lang="en-GB" sz="1600">
              <a:solidFill>
                <a:srgbClr val="0E2D69"/>
              </a:solidFill>
            </a:endParaRPr>
          </a:p>
        </c:rich>
      </c:tx>
      <c:layout>
        <c:manualLayout>
          <c:xMode val="edge"/>
          <c:yMode val="edge"/>
          <c:x val="9.7466984111306623E-2"/>
          <c:y val="2.142813455012517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HSE Sans" panose="02000000000000000000" pitchFamily="2" charset="0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lineChart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28575" cap="rnd">
              <a:solidFill>
                <a:srgbClr val="CD5A5A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CD5A5A"/>
              </a:solidFill>
              <a:ln w="9525">
                <a:noFill/>
              </a:ln>
              <a:effectLst/>
            </c:spPr>
          </c:marke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6AF-B047-A821-8AF749D3CE2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ln w="28575" cap="rnd">
              <a:solidFill>
                <a:srgbClr val="FFD74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FFD746"/>
              </a:solidFill>
              <a:ln w="9525">
                <a:noFill/>
              </a:ln>
              <a:effectLst/>
            </c:spPr>
          </c:marke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10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36AF-B047-A821-8AF749D3CE2B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ln w="28575" cap="rnd">
              <a:solidFill>
                <a:srgbClr val="E61F3D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E61F3D"/>
              </a:solidFill>
              <a:ln w="63500">
                <a:noFill/>
              </a:ln>
              <a:effectLst/>
            </c:spPr>
          </c:marke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23</c:v>
                </c:pt>
                <c:pt idx="1">
                  <c:v>15</c:v>
                </c:pt>
                <c:pt idx="2">
                  <c:v>8</c:v>
                </c:pt>
                <c:pt idx="3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36AF-B047-A821-8AF749D3CE2B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Series 12</c:v>
                </c:pt>
              </c:strCache>
            </c:strRef>
          </c:tx>
          <c:spPr>
            <a:ln w="28575" cap="rnd">
              <a:solidFill>
                <a:srgbClr val="11A0D7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11A0D7"/>
              </a:solidFill>
              <a:ln w="9525">
                <a:noFill/>
              </a:ln>
              <a:effectLst/>
            </c:spPr>
          </c:marke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Sheet1!$E$2:$E$5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12</c:v>
                </c:pt>
                <c:pt idx="3">
                  <c:v>4.5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36AF-B047-A821-8AF749D3CE2B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Series 23</c:v>
                </c:pt>
              </c:strCache>
            </c:strRef>
          </c:tx>
          <c:spPr>
            <a:ln w="28575" cap="rnd">
              <a:solidFill>
                <a:srgbClr val="7D4EBA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96628C"/>
              </a:solidFill>
              <a:ln w="9525">
                <a:noFill/>
              </a:ln>
              <a:effectLst/>
            </c:spPr>
          </c:marke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Sheet1!$F$2:$F$5</c:f>
              <c:numCache>
                <c:formatCode>General</c:formatCode>
                <c:ptCount val="4"/>
                <c:pt idx="0">
                  <c:v>2.4</c:v>
                </c:pt>
                <c:pt idx="1">
                  <c:v>2</c:v>
                </c:pt>
                <c:pt idx="2">
                  <c:v>6</c:v>
                </c:pt>
                <c:pt idx="3">
                  <c:v>2.8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36AF-B047-A821-8AF749D3CE2B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Series 34</c:v>
                </c:pt>
              </c:strCache>
            </c:strRef>
          </c:tx>
          <c:spPr>
            <a:ln w="28575" cap="rnd">
              <a:solidFill>
                <a:srgbClr val="029C6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029C63"/>
              </a:solidFill>
              <a:ln w="9525">
                <a:noFill/>
              </a:ln>
              <a:effectLst/>
            </c:spPr>
          </c:marke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Sheet1!$G$2:$G$5</c:f>
              <c:numCache>
                <c:formatCode>General</c:formatCode>
                <c:ptCount val="4"/>
                <c:pt idx="0">
                  <c:v>12</c:v>
                </c:pt>
                <c:pt idx="1">
                  <c:v>9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36AF-B047-A821-8AF749D3CE2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374565504"/>
        <c:axId val="1021066896"/>
      </c:lineChart>
      <c:catAx>
        <c:axId val="13745655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pPr>
            <a:endParaRPr lang="ru-RU"/>
          </a:p>
        </c:txPr>
        <c:crossAx val="1021066896"/>
        <c:crosses val="autoZero"/>
        <c:auto val="1"/>
        <c:lblAlgn val="ctr"/>
        <c:lblOffset val="100"/>
        <c:noMultiLvlLbl val="0"/>
      </c:catAx>
      <c:valAx>
        <c:axId val="10210668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pPr>
            <a:endParaRPr lang="ru-RU"/>
          </a:p>
        </c:txPr>
        <c:crossAx val="137456550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rgbClr val="0E2D69"/>
              </a:solidFill>
              <a:latin typeface="HSE Sans" panose="02000000000000000000" pitchFamily="2" charset="0"/>
              <a:ea typeface="+mn-ea"/>
              <a:cs typeface="+mn-cs"/>
            </a:defRPr>
          </a:pPr>
          <a:endParaRPr lang="ru-RU"/>
        </a:p>
      </c:txPr>
    </c:legend>
    <c:plotVisOnly val="1"/>
    <c:dispBlanksAs val="zero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>
          <a:latin typeface="HSE Sans" panose="02000000000000000000" pitchFamily="2" charset="0"/>
        </a:defRPr>
      </a:pPr>
      <a:endParaRPr lang="ru-RU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0" i="0" u="none" strike="noStrike" kern="1200" baseline="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pPr>
            <a:r>
              <a:rPr lang="ru-RU" sz="1600" b="0">
                <a:solidFill>
                  <a:srgbClr val="0E2D69"/>
                </a:solidFill>
              </a:rPr>
              <a:t>Название диаграммы</a:t>
            </a:r>
            <a:endParaRPr lang="en-US" sz="1600" b="0">
              <a:solidFill>
                <a:srgbClr val="0E2D69"/>
              </a:solidFill>
            </a:endParaRPr>
          </a:p>
        </c:rich>
      </c:tx>
      <c:layout>
        <c:manualLayout>
          <c:xMode val="edge"/>
          <c:yMode val="edge"/>
          <c:x val="0.123203125"/>
          <c:y val="3.452494945158445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0" i="0" u="none" strike="noStrike" kern="1200" baseline="0">
              <a:solidFill>
                <a:srgbClr val="0E2D69"/>
              </a:solidFill>
              <a:latin typeface="HSE Sans" panose="02000000000000000000" pitchFamily="2" charset="0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rgbClr val="0E2D6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4A9C-1A40-9C59-B90F7073FE10}"/>
              </c:ext>
            </c:extLst>
          </c:dPt>
          <c:dPt>
            <c:idx val="1"/>
            <c:bubble3D val="0"/>
            <c:spPr>
              <a:solidFill>
                <a:srgbClr val="234A9B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4A9C-1A40-9C59-B90F7073FE10}"/>
              </c:ext>
            </c:extLst>
          </c:dPt>
          <c:dPt>
            <c:idx val="2"/>
            <c:bubble3D val="0"/>
            <c:spPr>
              <a:solidFill>
                <a:srgbClr val="E61F3D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4A9C-1A40-9C59-B90F7073FE10}"/>
              </c:ext>
            </c:extLst>
          </c:dPt>
          <c:dPt>
            <c:idx val="3"/>
            <c:bubble3D val="0"/>
            <c:spPr>
              <a:solidFill>
                <a:srgbClr val="11A0D7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4A9C-1A40-9C59-B90F7073FE10}"/>
              </c:ext>
            </c:extLst>
          </c:dPt>
          <c:dPt>
            <c:idx val="4"/>
            <c:bubble3D val="0"/>
            <c:spPr>
              <a:solidFill>
                <a:srgbClr val="FFD746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4A9C-1A40-9C59-B90F7073FE10}"/>
              </c:ext>
            </c:extLst>
          </c:dPt>
          <c:dPt>
            <c:idx val="5"/>
            <c:bubble3D val="0"/>
            <c:spPr>
              <a:solidFill>
                <a:srgbClr val="029C6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4A9C-1A40-9C59-B90F7073FE10}"/>
              </c:ext>
            </c:extLst>
          </c:dPt>
          <c:dPt>
            <c:idx val="6"/>
            <c:bubble3D val="0"/>
            <c:spPr>
              <a:solidFill>
                <a:srgbClr val="EB681F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4A9C-1A40-9C59-B90F7073FE10}"/>
              </c:ext>
            </c:extLst>
          </c:dPt>
          <c:dPt>
            <c:idx val="7"/>
            <c:bubble3D val="0"/>
            <c:spPr>
              <a:solidFill>
                <a:srgbClr val="96628C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F-4A9C-1A40-9C59-B90F7073FE10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HSE Sans" panose="02000000000000000000" pitchFamily="2" charset="0"/>
                    <a:ea typeface="+mn-ea"/>
                    <a:cs typeface="+mn-cs"/>
                  </a:defRPr>
                </a:pPr>
                <a:endParaRPr lang="ru-RU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tx2">
                      <a:lumMod val="35000"/>
                      <a:lumOff val="65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Sheet1!$A$2:$A$9</c:f>
              <c:strCache>
                <c:ptCount val="8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  <c:pt idx="4">
                  <c:v>1st Qtr</c:v>
                </c:pt>
                <c:pt idx="5">
                  <c:v>2nd Qtr</c:v>
                </c:pt>
                <c:pt idx="6">
                  <c:v>3rd Qtr</c:v>
                </c:pt>
                <c:pt idx="7">
                  <c:v>4th Qtr</c:v>
                </c:pt>
              </c:strCache>
            </c:strRef>
          </c:cat>
          <c:val>
            <c:numRef>
              <c:f>Sheet1!$B$2:$B$9</c:f>
              <c:numCache>
                <c:formatCode>General</c:formatCode>
                <c:ptCount val="8"/>
                <c:pt idx="0">
                  <c:v>8.1999999999999993</c:v>
                </c:pt>
                <c:pt idx="1">
                  <c:v>3.2</c:v>
                </c:pt>
                <c:pt idx="2">
                  <c:v>32</c:v>
                </c:pt>
                <c:pt idx="3">
                  <c:v>1.2</c:v>
                </c:pt>
                <c:pt idx="4">
                  <c:v>8.1999999999999993</c:v>
                </c:pt>
                <c:pt idx="5">
                  <c:v>12</c:v>
                </c:pt>
                <c:pt idx="6">
                  <c:v>1.4</c:v>
                </c:pt>
                <c:pt idx="7">
                  <c:v>27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0-4A9C-1A40-9C59-B90F7073FE10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47"/>
      </c:doughnut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2"/>
              </a:solidFill>
              <a:latin typeface="HSE Sans" panose="02000000000000000000" pitchFamily="2" charset="0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>
          <a:latin typeface="HSE Sans" panose="02000000000000000000" pitchFamily="2" charset="0"/>
        </a:defRPr>
      </a:pPr>
      <a:endParaRPr lang="ru-RU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HSE Sans" panose="02000000000000000000" pitchFamily="2" charset="0"/>
                <a:ea typeface="+mn-ea"/>
                <a:cs typeface="+mn-cs"/>
              </a:defRPr>
            </a:pPr>
            <a:r>
              <a:rPr lang="ru-RU">
                <a:solidFill>
                  <a:srgbClr val="0E2D69"/>
                </a:solidFill>
              </a:rPr>
              <a:t>Название диаграммы</a:t>
            </a:r>
            <a:endParaRPr lang="en-US">
              <a:solidFill>
                <a:srgbClr val="0E2D69"/>
              </a:solidFill>
            </a:endParaRPr>
          </a:p>
        </c:rich>
      </c:tx>
      <c:layout>
        <c:manualLayout>
          <c:xMode val="edge"/>
          <c:yMode val="edge"/>
          <c:x val="2.4765625000000034E-2"/>
          <c:y val="3.186918410915488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HSE Sans" panose="02000000000000000000" pitchFamily="2" charset="0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pattFill prst="pct80">
              <a:fgClr>
                <a:srgbClr val="0E2D69"/>
              </a:fgClr>
              <a:bgClr>
                <a:srgbClr val="234A9B"/>
              </a:bgClr>
            </a:pattFill>
            <a:ln w="12700">
              <a:solidFill>
                <a:schemeClr val="bg1">
                  <a:lumMod val="95000"/>
                </a:schemeClr>
              </a:solidFill>
            </a:ln>
          </c:spPr>
          <c:dPt>
            <c:idx val="0"/>
            <c:bubble3D val="0"/>
            <c:spPr>
              <a:pattFill prst="pct80">
                <a:fgClr>
                  <a:srgbClr val="0E2D69"/>
                </a:fgClr>
                <a:bgClr>
                  <a:srgbClr val="234A9B"/>
                </a:bgClr>
              </a:pattFill>
              <a:ln w="12700">
                <a:solidFill>
                  <a:schemeClr val="bg1">
                    <a:lumMod val="95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F174-7A45-BB9E-D235637721AA}"/>
              </c:ext>
            </c:extLst>
          </c:dPt>
          <c:dPt>
            <c:idx val="1"/>
            <c:bubble3D val="0"/>
            <c:spPr>
              <a:pattFill prst="pct80">
                <a:fgClr>
                  <a:srgbClr val="0E2D69"/>
                </a:fgClr>
                <a:bgClr>
                  <a:srgbClr val="234A9B"/>
                </a:bgClr>
              </a:pattFill>
              <a:ln w="12700">
                <a:solidFill>
                  <a:schemeClr val="bg1">
                    <a:lumMod val="95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F174-7A45-BB9E-D235637721AA}"/>
              </c:ext>
            </c:extLst>
          </c:dPt>
          <c:dPt>
            <c:idx val="2"/>
            <c:bubble3D val="0"/>
            <c:spPr>
              <a:pattFill prst="pct80">
                <a:fgClr>
                  <a:srgbClr val="0E2D69"/>
                </a:fgClr>
                <a:bgClr>
                  <a:srgbClr val="234A9B"/>
                </a:bgClr>
              </a:pattFill>
              <a:ln w="12700">
                <a:solidFill>
                  <a:schemeClr val="bg1">
                    <a:lumMod val="95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F174-7A45-BB9E-D235637721AA}"/>
              </c:ext>
            </c:extLst>
          </c:dPt>
          <c:dPt>
            <c:idx val="3"/>
            <c:bubble3D val="0"/>
            <c:spPr>
              <a:pattFill prst="pct80">
                <a:fgClr>
                  <a:srgbClr val="0E2D69"/>
                </a:fgClr>
                <a:bgClr>
                  <a:srgbClr val="234A9B"/>
                </a:bgClr>
              </a:pattFill>
              <a:ln w="12700">
                <a:solidFill>
                  <a:schemeClr val="bg1">
                    <a:lumMod val="95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F174-7A45-BB9E-D235637721AA}"/>
              </c:ext>
            </c:extLst>
          </c:dPt>
          <c:dPt>
            <c:idx val="4"/>
            <c:bubble3D val="0"/>
            <c:spPr>
              <a:pattFill prst="pct80">
                <a:fgClr>
                  <a:srgbClr val="0E2D69"/>
                </a:fgClr>
                <a:bgClr>
                  <a:srgbClr val="234A9B"/>
                </a:bgClr>
              </a:pattFill>
              <a:ln w="12700">
                <a:solidFill>
                  <a:schemeClr val="bg1">
                    <a:lumMod val="95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F174-7A45-BB9E-D235637721AA}"/>
              </c:ext>
            </c:extLst>
          </c:dPt>
          <c:dPt>
            <c:idx val="5"/>
            <c:bubble3D val="0"/>
            <c:spPr>
              <a:pattFill prst="pct80">
                <a:fgClr>
                  <a:srgbClr val="0E2D69"/>
                </a:fgClr>
                <a:bgClr>
                  <a:srgbClr val="234A9B"/>
                </a:bgClr>
              </a:pattFill>
              <a:ln w="12700">
                <a:solidFill>
                  <a:schemeClr val="bg1">
                    <a:lumMod val="95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F174-7A45-BB9E-D235637721AA}"/>
              </c:ext>
            </c:extLst>
          </c:dPt>
          <c:dPt>
            <c:idx val="6"/>
            <c:bubble3D val="0"/>
            <c:spPr>
              <a:pattFill prst="pct80">
                <a:fgClr>
                  <a:srgbClr val="0E2D69"/>
                </a:fgClr>
                <a:bgClr>
                  <a:srgbClr val="234A9B"/>
                </a:bgClr>
              </a:pattFill>
              <a:ln w="12700">
                <a:solidFill>
                  <a:schemeClr val="bg1">
                    <a:lumMod val="95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F174-7A45-BB9E-D235637721AA}"/>
              </c:ext>
            </c:extLst>
          </c:dPt>
          <c:dPt>
            <c:idx val="7"/>
            <c:bubble3D val="0"/>
            <c:spPr>
              <a:pattFill prst="pct80">
                <a:fgClr>
                  <a:srgbClr val="0E2D69"/>
                </a:fgClr>
                <a:bgClr>
                  <a:srgbClr val="234A9B"/>
                </a:bgClr>
              </a:pattFill>
              <a:ln w="12700">
                <a:solidFill>
                  <a:schemeClr val="bg1">
                    <a:lumMod val="95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F174-7A45-BB9E-D235637721AA}"/>
              </c:ext>
            </c:extLst>
          </c:dPt>
          <c:cat>
            <c:strRef>
              <c:f>Sheet1!$A$2:$A$9</c:f>
              <c:strCache>
                <c:ptCount val="8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  <c:pt idx="4">
                  <c:v>1st Qtr</c:v>
                </c:pt>
                <c:pt idx="5">
                  <c:v>2nd Qtr</c:v>
                </c:pt>
                <c:pt idx="6">
                  <c:v>3rd Qtr</c:v>
                </c:pt>
                <c:pt idx="7">
                  <c:v>4th Qtr</c:v>
                </c:pt>
              </c:strCache>
            </c:strRef>
          </c:cat>
          <c:val>
            <c:numRef>
              <c:f>Sheet1!$B$2:$B$9</c:f>
              <c:numCache>
                <c:formatCode>General</c:formatCode>
                <c:ptCount val="8"/>
                <c:pt idx="0">
                  <c:v>8.1999999999999993</c:v>
                </c:pt>
                <c:pt idx="1">
                  <c:v>3.2</c:v>
                </c:pt>
                <c:pt idx="2">
                  <c:v>32</c:v>
                </c:pt>
                <c:pt idx="3">
                  <c:v>1.2</c:v>
                </c:pt>
                <c:pt idx="4">
                  <c:v>8.1999999999999993</c:v>
                </c:pt>
                <c:pt idx="5">
                  <c:v>12</c:v>
                </c:pt>
                <c:pt idx="6">
                  <c:v>1.4</c:v>
                </c:pt>
                <c:pt idx="7">
                  <c:v>27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0-F174-7A45-BB9E-D235637721A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42"/>
      </c:doughnut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HSE Sans" panose="02000000000000000000" pitchFamily="2" charset="0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>
          <a:latin typeface="HSE Sans" panose="02000000000000000000" pitchFamily="2" charset="0"/>
        </a:defRPr>
      </a:pPr>
      <a:endParaRPr lang="ru-R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R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261BF4-8B2C-784B-9959-B59A059012C3}" type="datetimeFigureOut">
              <a:rPr lang="en-RU" smtClean="0"/>
              <a:t>06/05/2024</a:t>
            </a:fld>
            <a:endParaRPr lang="en-R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R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748903-8EB5-294E-A216-6B54B0368783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7316809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Добрый</a:t>
            </a:r>
            <a:r>
              <a:rPr lang="ru-RU" baseline="0" dirty="0" smtClean="0"/>
              <a:t> день, уважаемые коллеги!</a:t>
            </a:r>
          </a:p>
          <a:p>
            <a:r>
              <a:rPr lang="ru-RU" baseline="0" dirty="0" smtClean="0"/>
              <a:t>Меня зовут Игорь, тема моей работы </a:t>
            </a:r>
            <a:endParaRPr lang="en-US" dirty="0" smtClean="0"/>
          </a:p>
          <a:p>
            <a:r>
              <a:rPr lang="ru-RU" b="1" dirty="0" smtClean="0"/>
              <a:t>Прогнозирование </a:t>
            </a:r>
            <a:r>
              <a:rPr lang="ru-RU" b="1" dirty="0"/>
              <a:t>временных рядов</a:t>
            </a:r>
            <a:r>
              <a:rPr lang="en-US" b="1" baseline="0" dirty="0"/>
              <a:t> </a:t>
            </a:r>
            <a:r>
              <a:rPr lang="ru-RU" b="1" dirty="0"/>
              <a:t>с помощью рекуррентных нейронных сетей.</a:t>
            </a:r>
            <a:endParaRPr lang="en-US" b="1" dirty="0"/>
          </a:p>
          <a:p>
            <a:r>
              <a:rPr lang="ru-RU" dirty="0" smtClean="0"/>
              <a:t>Научный</a:t>
            </a:r>
            <a:r>
              <a:rPr lang="ru-RU" baseline="0" dirty="0" smtClean="0"/>
              <a:t> р</a:t>
            </a:r>
            <a:r>
              <a:rPr lang="ru-RU" dirty="0" smtClean="0"/>
              <a:t>уководитель </a:t>
            </a:r>
            <a:r>
              <a:rPr lang="ru-RU" dirty="0"/>
              <a:t>– Санжар </a:t>
            </a:r>
            <a:r>
              <a:rPr lang="ru-RU" dirty="0" err="1"/>
              <a:t>Досов</a:t>
            </a:r>
            <a:r>
              <a:rPr lang="ru-RU" dirty="0" smtClean="0"/>
              <a:t>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748903-8EB5-294E-A216-6B54B0368783}" type="slidenum">
              <a:rPr lang="en-RU" smtClean="0"/>
              <a:t>1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41126460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Также мы</a:t>
            </a:r>
            <a:r>
              <a:rPr lang="ru-RU" baseline="0" dirty="0" smtClean="0"/>
              <a:t> попробовали модификации.</a:t>
            </a:r>
          </a:p>
          <a:p>
            <a:r>
              <a:rPr lang="ru-RU" baseline="0" dirty="0" smtClean="0"/>
              <a:t>Во-первых 2 способа нормализации данных, чтобы не подавать сети большие </a:t>
            </a:r>
            <a:r>
              <a:rPr lang="ru-RU" baseline="0" dirty="0" err="1" smtClean="0"/>
              <a:t>значния</a:t>
            </a:r>
            <a:r>
              <a:rPr lang="ru-RU" baseline="0" dirty="0" smtClean="0"/>
              <a:t>.</a:t>
            </a:r>
          </a:p>
          <a:p>
            <a:r>
              <a:rPr lang="ru-RU" baseline="0" dirty="0" smtClean="0"/>
              <a:t>Затем пробовали заменять функции активации на гиперболический тангенс (могу в конце объяснить, для чего).</a:t>
            </a:r>
          </a:p>
          <a:p>
            <a:r>
              <a:rPr lang="ru-RU" baseline="0" dirty="0" smtClean="0"/>
              <a:t>И также попробовали метод </a:t>
            </a:r>
            <a:r>
              <a:rPr lang="en-US" baseline="0" dirty="0" smtClean="0"/>
              <a:t>Persistence Initialization </a:t>
            </a:r>
            <a:r>
              <a:rPr lang="ru-RU" baseline="0" dirty="0" smtClean="0"/>
              <a:t>из </a:t>
            </a:r>
            <a:r>
              <a:rPr lang="en-US" baseline="0" dirty="0" smtClean="0"/>
              <a:t>PI-Transformer</a:t>
            </a:r>
            <a:r>
              <a:rPr lang="ru-RU" baseline="0" dirty="0" smtClean="0"/>
              <a:t>, добавив в модель остаточную связь как на схеме справа.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48903-8EB5-294E-A216-6B54B0368783}" type="slidenum">
              <a:rPr lang="en-RU" smtClean="0"/>
              <a:t>10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8073892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Перейдём, наконец</a:t>
            </a:r>
            <a:r>
              <a:rPr lang="ru-RU" baseline="0" dirty="0" smtClean="0"/>
              <a:t>, к результатам.</a:t>
            </a:r>
            <a:r>
              <a:rPr lang="ru-RU" baseline="0" dirty="0"/>
              <a:t> </a:t>
            </a:r>
            <a:r>
              <a:rPr lang="ru-RU" baseline="0" dirty="0" smtClean="0"/>
              <a:t>На всех таблицах далее зелёным фоном выделены собственные реализации, серым – </a:t>
            </a:r>
            <a:r>
              <a:rPr lang="en-US" baseline="0" dirty="0" smtClean="0"/>
              <a:t>baseline </a:t>
            </a:r>
            <a:r>
              <a:rPr lang="ru-RU" baseline="0" dirty="0" smtClean="0"/>
              <a:t>алгоритм </a:t>
            </a:r>
            <a:r>
              <a:rPr lang="en-US" baseline="0" dirty="0" smtClean="0"/>
              <a:t>naïve2 (</a:t>
            </a:r>
            <a:r>
              <a:rPr lang="ru-RU" baseline="0" dirty="0" smtClean="0"/>
              <a:t>из соревнования). Чем выше строчка – тем лучше результат.</a:t>
            </a:r>
          </a:p>
          <a:p>
            <a:r>
              <a:rPr lang="ru-RU" baseline="0" dirty="0" smtClean="0"/>
              <a:t>Левая таблица – результаты по доменам. Правая – по периодам сбора данных. Порядок строчек в них одинаковый.</a:t>
            </a:r>
          </a:p>
          <a:p>
            <a:endParaRPr lang="ru-RU" baseline="0" dirty="0" smtClean="0"/>
          </a:p>
          <a:p>
            <a:r>
              <a:rPr lang="ru-RU" baseline="0" dirty="0" smtClean="0"/>
              <a:t>На этом слайде сравнивается метрика качества прогнозирования (</a:t>
            </a:r>
            <a:r>
              <a:rPr lang="en-US" baseline="0" dirty="0" smtClean="0"/>
              <a:t>OWA). </a:t>
            </a:r>
            <a:r>
              <a:rPr lang="ru-RU" baseline="0" dirty="0" smtClean="0"/>
              <a:t>Видим, что лучшие версии алгоритмов </a:t>
            </a:r>
            <a:r>
              <a:rPr lang="en-US" baseline="0" dirty="0" smtClean="0"/>
              <a:t>LSTM </a:t>
            </a:r>
            <a:r>
              <a:rPr lang="ru-RU" baseline="0" dirty="0" smtClean="0"/>
              <a:t>и </a:t>
            </a:r>
            <a:r>
              <a:rPr lang="en-US" baseline="0" dirty="0" smtClean="0"/>
              <a:t>GRU </a:t>
            </a:r>
            <a:r>
              <a:rPr lang="ru-RU" baseline="0" dirty="0" smtClean="0"/>
              <a:t>занимают верхние строчки рейтинга, и немного </a:t>
            </a:r>
            <a:r>
              <a:rPr lang="ru-RU" baseline="0" dirty="0" err="1" smtClean="0"/>
              <a:t>остают</a:t>
            </a:r>
            <a:r>
              <a:rPr lang="ru-RU" baseline="0" dirty="0" smtClean="0"/>
              <a:t> от </a:t>
            </a:r>
            <a:r>
              <a:rPr lang="en-US" baseline="0" dirty="0" smtClean="0"/>
              <a:t>N-BEATS </a:t>
            </a:r>
            <a:r>
              <a:rPr lang="ru-RU" baseline="0" dirty="0" smtClean="0"/>
              <a:t>и </a:t>
            </a:r>
            <a:r>
              <a:rPr lang="en-US" baseline="0" dirty="0" smtClean="0"/>
              <a:t>PI-Transformer.</a:t>
            </a:r>
            <a:endParaRPr lang="ru-RU" baseline="0" dirty="0" smtClean="0"/>
          </a:p>
          <a:p>
            <a:r>
              <a:rPr lang="en-US" baseline="0" dirty="0" smtClean="0"/>
              <a:t>LTSF-Linear </a:t>
            </a:r>
            <a:r>
              <a:rPr lang="ru-RU" baseline="0" dirty="0" smtClean="0"/>
              <a:t>и </a:t>
            </a:r>
            <a:r>
              <a:rPr lang="en-US" baseline="0" dirty="0" err="1" smtClean="0"/>
              <a:t>iTransformer</a:t>
            </a:r>
            <a:r>
              <a:rPr lang="en-US" baseline="0" dirty="0" smtClean="0"/>
              <a:t> </a:t>
            </a:r>
            <a:r>
              <a:rPr lang="ru-RU" baseline="0" dirty="0" smtClean="0"/>
              <a:t>в свою очередь показали неудовлетворительные результаты, недалёкие от </a:t>
            </a:r>
            <a:r>
              <a:rPr lang="ru-RU" baseline="0" dirty="0" err="1" smtClean="0"/>
              <a:t>бейзлайна</a:t>
            </a:r>
            <a:r>
              <a:rPr lang="ru-RU" baseline="0" dirty="0" smtClean="0"/>
              <a:t>.</a:t>
            </a:r>
          </a:p>
          <a:p>
            <a:r>
              <a:rPr lang="ru-RU" baseline="0" dirty="0" smtClean="0"/>
              <a:t>Классические модели неплохи, но нам удалось их победить.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48903-8EB5-294E-A216-6B54B0368783}" type="slidenum">
              <a:rPr lang="en-RU" smtClean="0"/>
              <a:t>11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9817220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Теперь те же таблицы,</a:t>
            </a:r>
            <a:r>
              <a:rPr lang="ru-RU" baseline="0" dirty="0" smtClean="0"/>
              <a:t> но со сравнением по времени тренировки.</a:t>
            </a:r>
          </a:p>
          <a:p>
            <a:r>
              <a:rPr lang="ru-RU" baseline="0" dirty="0" smtClean="0"/>
              <a:t>Тут всё более наглядно. Оба </a:t>
            </a:r>
            <a:r>
              <a:rPr lang="ru-RU" baseline="0" dirty="0" err="1" smtClean="0"/>
              <a:t>трансформера</a:t>
            </a:r>
            <a:r>
              <a:rPr lang="ru-RU" baseline="0" dirty="0" smtClean="0"/>
              <a:t>, а также </a:t>
            </a:r>
            <a:r>
              <a:rPr lang="en-US" baseline="0" dirty="0" smtClean="0"/>
              <a:t>N-BEATS </a:t>
            </a:r>
            <a:r>
              <a:rPr lang="ru-RU" baseline="0" dirty="0" smtClean="0"/>
              <a:t>имеют существенные отставания от наших реализаций, которые в свою очередь ещё сильнее отстают от классических методов.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48903-8EB5-294E-A216-6B54B0368783}" type="slidenum">
              <a:rPr lang="en-RU" smtClean="0"/>
              <a:t>12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1571867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При сравнении</a:t>
            </a:r>
            <a:r>
              <a:rPr lang="ru-RU" baseline="0" dirty="0" smtClean="0"/>
              <a:t> среднего времени предсказания порядок моделей тот же.</a:t>
            </a:r>
          </a:p>
          <a:p>
            <a:endParaRPr lang="ru-RU" baseline="0" dirty="0" smtClean="0"/>
          </a:p>
          <a:p>
            <a:r>
              <a:rPr lang="ru-RU" baseline="0" dirty="0" smtClean="0"/>
              <a:t>По итогу мы можем сделать вывод, что реализованные нами модели показали весьма неплохие результаты. С одной стороны их качество лучше, чем качество классических моделей. А с другой, наши реализации работают намного быстрее тяжеловесных архитектур. Таким образом, мы получили некоторый компромисс между качеством и скоростью, что может быть полезно в некоторых ситуациях.</a:t>
            </a:r>
          </a:p>
          <a:p>
            <a:endParaRPr lang="ru-RU" baseline="0" dirty="0" smtClean="0"/>
          </a:p>
          <a:p>
            <a:r>
              <a:rPr lang="ru-RU" baseline="0" dirty="0" smtClean="0"/>
              <a:t>На этом у меня всё, спасибо!</a:t>
            </a:r>
            <a:br>
              <a:rPr lang="ru-RU" baseline="0" dirty="0" smtClean="0"/>
            </a:br>
            <a:r>
              <a:rPr lang="ru-RU" baseline="0" dirty="0" smtClean="0"/>
              <a:t>Готов ответить на ваши вопросы.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48903-8EB5-294E-A216-6B54B0368783}" type="slidenum">
              <a:rPr lang="en-RU" smtClean="0"/>
              <a:t>13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7296106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48903-8EB5-294E-A216-6B54B0368783}" type="slidenum">
              <a:rPr lang="en-RU" smtClean="0"/>
              <a:t>14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5240674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Итак, план работы</a:t>
            </a:r>
            <a:r>
              <a:rPr lang="en-US" dirty="0"/>
              <a:t>:</a:t>
            </a:r>
          </a:p>
          <a:p>
            <a:endParaRPr lang="en-US" dirty="0"/>
          </a:p>
          <a:p>
            <a:r>
              <a:rPr lang="en-US" dirty="0"/>
              <a:t> - </a:t>
            </a:r>
            <a:r>
              <a:rPr lang="ru-RU" dirty="0"/>
              <a:t>Выбрать</a:t>
            </a:r>
            <a:r>
              <a:rPr lang="ru-RU" baseline="0" dirty="0"/>
              <a:t> модели и временные ряды из разных сфер деятельности человека для анализа. В открытом доступе тут достаточно данных. Их, разумеется, придется подготовить, привести к общему виду и в удобную для моделей форму</a:t>
            </a:r>
          </a:p>
          <a:p>
            <a:endParaRPr lang="ru-RU" baseline="0" dirty="0"/>
          </a:p>
          <a:p>
            <a:r>
              <a:rPr lang="ru-RU" baseline="0" dirty="0"/>
              <a:t> - Затем в планах обучить несколько </a:t>
            </a:r>
            <a:r>
              <a:rPr lang="en-US" baseline="0" dirty="0"/>
              <a:t>RNN </a:t>
            </a:r>
            <a:r>
              <a:rPr lang="ru-RU" baseline="0" dirty="0"/>
              <a:t>(то есть рекуррентных) моделей. Тут есть классический </a:t>
            </a:r>
            <a:r>
              <a:rPr lang="en-US" baseline="0" dirty="0"/>
              <a:t>RNN</a:t>
            </a:r>
            <a:r>
              <a:rPr lang="ru-RU" baseline="0" dirty="0"/>
              <a:t>, сравнимый по возрасту с </a:t>
            </a:r>
            <a:r>
              <a:rPr lang="en-US" baseline="0" dirty="0"/>
              <a:t>ARIMA –</a:t>
            </a:r>
            <a:r>
              <a:rPr lang="ru-RU" baseline="0" dirty="0"/>
              <a:t> его, скорее, будем использовать как образец, больших надежд я на него не держу. Затем это </a:t>
            </a:r>
            <a:r>
              <a:rPr lang="en-US" baseline="0" dirty="0"/>
              <a:t>LSTM</a:t>
            </a:r>
            <a:r>
              <a:rPr lang="ru-RU" baseline="0" dirty="0"/>
              <a:t>-</a:t>
            </a:r>
            <a:r>
              <a:rPr lang="en-US" baseline="0" dirty="0"/>
              <a:t> </a:t>
            </a:r>
            <a:r>
              <a:rPr lang="ru-RU" baseline="0" dirty="0"/>
              <a:t>и </a:t>
            </a:r>
            <a:r>
              <a:rPr lang="en-US" baseline="0" dirty="0"/>
              <a:t>GRU-</a:t>
            </a:r>
            <a:r>
              <a:rPr lang="ru-RU" baseline="0" dirty="0"/>
              <a:t>модели, где лучше проработан механизм долгосрочной </a:t>
            </a:r>
            <a:r>
              <a:rPr lang="en-US" baseline="0" dirty="0"/>
              <a:t>“</a:t>
            </a:r>
            <a:r>
              <a:rPr lang="ru-RU" baseline="0" dirty="0"/>
              <a:t>памяти</a:t>
            </a:r>
            <a:r>
              <a:rPr lang="en-US" baseline="0" dirty="0"/>
              <a:t>”</a:t>
            </a:r>
            <a:r>
              <a:rPr lang="ru-RU" baseline="0" dirty="0"/>
              <a:t>. На них я делаю основную ставку.</a:t>
            </a:r>
          </a:p>
          <a:p>
            <a:endParaRPr lang="ru-RU" baseline="0" dirty="0"/>
          </a:p>
          <a:p>
            <a:r>
              <a:rPr lang="ru-RU" baseline="0" dirty="0"/>
              <a:t> - Разумеется, и модели, и данные придется модифицировать, чтобы добиться достойного качества. Про это у нас третий шаг. Попытаемся изменять числа параметров, рекуррентных слоев, попробуем двунаправленные модели, другие функции активации, а также собственные внутренние слои.</a:t>
            </a:r>
          </a:p>
          <a:p>
            <a:endParaRPr lang="ru-RU" baseline="0" dirty="0"/>
          </a:p>
          <a:p>
            <a:r>
              <a:rPr lang="ru-RU" baseline="0" dirty="0"/>
              <a:t> - Каждое улучшение будет включено в эксперимент, и затем мы сравним качество лучших предложенных моделей с известными подходами, которые я перечислял на предыдущем слайде.</a:t>
            </a:r>
          </a:p>
          <a:p>
            <a:endParaRPr lang="ru-RU" baseline="0" dirty="0"/>
          </a:p>
          <a:p>
            <a:r>
              <a:rPr lang="ru-RU" baseline="0" dirty="0"/>
              <a:t> - В конце будут сделаны выводы о пользе предложенных моделей для задачи прогнозирования временных рядов. Всё затем будет опубликовано в </a:t>
            </a:r>
            <a:r>
              <a:rPr lang="ru-RU" baseline="0" dirty="0" err="1"/>
              <a:t>репозитории</a:t>
            </a:r>
            <a:r>
              <a:rPr lang="ru-RU" baseline="0" dirty="0"/>
              <a:t>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48903-8EB5-294E-A216-6B54B0368783}" type="slidenum">
              <a:rPr lang="en-RU" smtClean="0"/>
              <a:t>15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5646344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Результаты,</a:t>
            </a:r>
            <a:r>
              <a:rPr lang="ru-RU" baseline="0" dirty="0"/>
              <a:t> которые я ожидаю</a:t>
            </a:r>
          </a:p>
          <a:p>
            <a:endParaRPr lang="ru-RU" baseline="0" dirty="0"/>
          </a:p>
          <a:p>
            <a:r>
              <a:rPr lang="ru-RU" baseline="0" dirty="0"/>
              <a:t> - Во-первых, хочется верить, что предложенные рекуррентные модели с легкостью победят классические подходы типа </a:t>
            </a:r>
            <a:r>
              <a:rPr lang="en-US" baseline="0" dirty="0"/>
              <a:t>ARIMA</a:t>
            </a:r>
            <a:r>
              <a:rPr lang="ru-RU" baseline="0" dirty="0"/>
              <a:t>. На то есть основания, ведь, как минимум, рекуррентные сети найдут нелинейные зависимости</a:t>
            </a:r>
            <a:endParaRPr lang="en-US" baseline="0" dirty="0"/>
          </a:p>
          <a:p>
            <a:endParaRPr lang="en-US" baseline="0" dirty="0"/>
          </a:p>
          <a:p>
            <a:r>
              <a:rPr lang="en-US" baseline="0" dirty="0"/>
              <a:t> - </a:t>
            </a:r>
            <a:r>
              <a:rPr lang="ru-RU" baseline="0" dirty="0"/>
              <a:t>С другой стороны, есть понимание, что тяжеловесные и </a:t>
            </a:r>
            <a:r>
              <a:rPr lang="en-US" baseline="0" dirty="0"/>
              <a:t>“</a:t>
            </a:r>
            <a:r>
              <a:rPr lang="ru-RU" baseline="0" dirty="0"/>
              <a:t>вездесущие</a:t>
            </a:r>
            <a:r>
              <a:rPr lang="en-US" baseline="0" dirty="0"/>
              <a:t>”</a:t>
            </a:r>
            <a:r>
              <a:rPr lang="ru-RU" baseline="0" dirty="0"/>
              <a:t> сейчас </a:t>
            </a:r>
            <a:r>
              <a:rPr lang="ru-RU" baseline="0" dirty="0" err="1"/>
              <a:t>трансформеры</a:t>
            </a:r>
            <a:r>
              <a:rPr lang="ru-RU" baseline="0" dirty="0"/>
              <a:t>, скорее всего, обойдут по качеству наши модели. Ожидаю однако, что отрыв будет минимальным, а время работы, и, тем более, обучения</a:t>
            </a:r>
            <a:r>
              <a:rPr lang="en-US" baseline="0" dirty="0"/>
              <a:t> </a:t>
            </a:r>
            <a:r>
              <a:rPr lang="ru-RU" baseline="0" dirty="0"/>
              <a:t>рекуррентной сети будет значительно меньше</a:t>
            </a:r>
          </a:p>
          <a:p>
            <a:endParaRPr lang="ru-RU" baseline="0" dirty="0"/>
          </a:p>
          <a:p>
            <a:r>
              <a:rPr lang="ru-RU" baseline="0" dirty="0"/>
              <a:t> - И, последнее, в сравнении со свежими </a:t>
            </a:r>
            <a:r>
              <a:rPr lang="ru-RU" baseline="0" dirty="0" err="1"/>
              <a:t>нейросетевыми</a:t>
            </a:r>
            <a:r>
              <a:rPr lang="ru-RU" baseline="0" dirty="0"/>
              <a:t> моделями без механизма внимания, результат пока не известен. Одна из главных задач тут – максимально приблизиться, а лучше обогнать их по качеству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48903-8EB5-294E-A216-6B54B0368783}" type="slidenum">
              <a:rPr lang="en-RU" smtClean="0"/>
              <a:t>16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6826769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748903-8EB5-294E-A216-6B54B0368783}" type="slidenum">
              <a:rPr lang="en-RU" smtClean="0"/>
              <a:t>26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811906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748903-8EB5-294E-A216-6B54B0368783}" type="slidenum">
              <a:rPr lang="en-RU" smtClean="0"/>
              <a:t>27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1253921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В</a:t>
            </a:r>
            <a:r>
              <a:rPr lang="ru-RU" baseline="0" dirty="0" smtClean="0"/>
              <a:t> начале поговорим об актуальности этой темы.</a:t>
            </a:r>
          </a:p>
          <a:p>
            <a:endParaRPr lang="ru-RU" baseline="0" dirty="0" smtClean="0"/>
          </a:p>
          <a:p>
            <a:r>
              <a:rPr lang="ru-RU" baseline="0" dirty="0" smtClean="0"/>
              <a:t>Если оглянуться по сторонам, то легко заметить, что временные ряды окружают нас буквально повсюду. Людям необходимо делать прогнозы, чтобы предугадывать тренды, продажи (чего-угодно), потребление ресурсов и многое другое, можно долго продолжать этот список. При этом где-то требуется высокое качество прогнозирования, а где-то нужно минимизировать время обработки запросов.</a:t>
            </a:r>
            <a:endParaRPr lang="ru-RU" dirty="0"/>
          </a:p>
          <a:p>
            <a:endParaRPr lang="ru-RU" dirty="0" smtClean="0"/>
          </a:p>
          <a:p>
            <a:r>
              <a:rPr lang="ru-RU" dirty="0" smtClean="0"/>
              <a:t>При этом</a:t>
            </a:r>
            <a:r>
              <a:rPr lang="ru-RU" baseline="0" dirty="0" smtClean="0"/>
              <a:t>, в отличие, например, от области обработки естественного языка, где лидируют </a:t>
            </a:r>
            <a:r>
              <a:rPr lang="ru-RU" baseline="0" dirty="0" err="1" smtClean="0"/>
              <a:t>трансформерные</a:t>
            </a:r>
            <a:r>
              <a:rPr lang="ru-RU" baseline="0" dirty="0" smtClean="0"/>
              <a:t> алгоритмы, в прогнозировании временных рядов пока нет универсального решения, а значит есть потенциал для развития.</a:t>
            </a:r>
            <a:endParaRPr lang="ru-RU" dirty="0"/>
          </a:p>
          <a:p>
            <a:endParaRPr lang="ru-RU" baseline="0" dirty="0" smtClean="0"/>
          </a:p>
          <a:p>
            <a:r>
              <a:rPr lang="ru-RU" baseline="0" dirty="0" smtClean="0"/>
              <a:t>Тогда назревает вопрос, почему именно рекуррентные сети? Во-первых, рекуррентные сети по своей природе хорошо подходят для временных рядов, и позволяют находить сложные зависимости в данных, в отличие от классических методов. Во-вторых, </a:t>
            </a:r>
            <a:r>
              <a:rPr lang="en-US" baseline="0" dirty="0" smtClean="0"/>
              <a:t>RNN</a:t>
            </a:r>
            <a:r>
              <a:rPr lang="ru-RU" baseline="0" dirty="0" smtClean="0"/>
              <a:t> – это намного более простая архитектура, чем </a:t>
            </a:r>
            <a:r>
              <a:rPr lang="en-US" baseline="0" dirty="0" smtClean="0"/>
              <a:t>Transformer, </a:t>
            </a:r>
            <a:r>
              <a:rPr lang="ru-RU" baseline="0" dirty="0" smtClean="0"/>
              <a:t>а значит обучаются и работают такие модели намного быстрее. То есть, с позиции нашей работы, </a:t>
            </a:r>
            <a:r>
              <a:rPr lang="en-US" baseline="0" dirty="0" smtClean="0"/>
              <a:t>RNN</a:t>
            </a:r>
            <a:r>
              <a:rPr lang="ru-RU" baseline="0" dirty="0" smtClean="0"/>
              <a:t> </a:t>
            </a:r>
            <a:r>
              <a:rPr lang="en-US" baseline="0" dirty="0" smtClean="0"/>
              <a:t>–</a:t>
            </a:r>
            <a:r>
              <a:rPr lang="ru-RU" baseline="0" dirty="0" smtClean="0"/>
              <a:t> это некий компромисс.</a:t>
            </a:r>
            <a:endParaRPr lang="ru-RU" baseline="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48903-8EB5-294E-A216-6B54B0368783}" type="slidenum">
              <a:rPr lang="en-RU" smtClean="0"/>
              <a:t>2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7569936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Задачи,</a:t>
            </a:r>
            <a:r>
              <a:rPr lang="ru-RU" baseline="0" dirty="0" smtClean="0"/>
              <a:t> которые мы перед собой ставили, представлены на слайде.</a:t>
            </a:r>
          </a:p>
          <a:p>
            <a:r>
              <a:rPr lang="ru-RU" baseline="0" dirty="0" smtClean="0"/>
              <a:t>Если вкратце, то сначала нужно было провести обзор литературы. Выбрать разные, при этом популярные, алгоритмы прогнозирования временных рядов.</a:t>
            </a:r>
          </a:p>
          <a:p>
            <a:r>
              <a:rPr lang="ru-RU" baseline="0" dirty="0" smtClean="0"/>
              <a:t>Затем выбрать </a:t>
            </a:r>
            <a:r>
              <a:rPr lang="ru-RU" baseline="0" dirty="0" err="1" smtClean="0"/>
              <a:t>датасеты</a:t>
            </a:r>
            <a:r>
              <a:rPr lang="ru-RU" baseline="0" dirty="0" smtClean="0"/>
              <a:t> и метрики, которые мы будем использовать для сравнения, а также зафиксировать все условия экспериментов.</a:t>
            </a:r>
          </a:p>
          <a:p>
            <a:r>
              <a:rPr lang="ru-RU" baseline="0" dirty="0" smtClean="0"/>
              <a:t>После этого реализовать несколько рекуррентных нейронных сетей, попробовать их модифицировать, чтобы улучшить качество.</a:t>
            </a:r>
          </a:p>
          <a:p>
            <a:r>
              <a:rPr lang="ru-RU" baseline="0" dirty="0" smtClean="0"/>
              <a:t>И в конце провести общее сравнение, собственных реализаций и моделей из статей, и сделать выводы.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48903-8EB5-294E-A216-6B54B0368783}" type="slidenum">
              <a:rPr lang="en-RU" smtClean="0"/>
              <a:t>3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0507032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В качестве данных был</a:t>
            </a:r>
            <a:r>
              <a:rPr lang="ru-RU" baseline="0" dirty="0" smtClean="0"/>
              <a:t> выбран единственный </a:t>
            </a:r>
            <a:r>
              <a:rPr lang="ru-RU" baseline="0" dirty="0" err="1" smtClean="0"/>
              <a:t>датасет</a:t>
            </a:r>
            <a:r>
              <a:rPr lang="ru-RU" baseline="0" dirty="0" smtClean="0"/>
              <a:t> под названием </a:t>
            </a:r>
            <a:r>
              <a:rPr lang="en-US" baseline="0" dirty="0" smtClean="0"/>
              <a:t>M4. </a:t>
            </a:r>
          </a:p>
          <a:p>
            <a:r>
              <a:rPr lang="ru-RU" baseline="0" dirty="0" smtClean="0"/>
              <a:t>Это </a:t>
            </a:r>
            <a:r>
              <a:rPr lang="ru-RU" baseline="0" dirty="0" err="1" smtClean="0"/>
              <a:t>датасет</a:t>
            </a:r>
            <a:r>
              <a:rPr lang="ru-RU" baseline="0" dirty="0" smtClean="0"/>
              <a:t> с крупного соревнования </a:t>
            </a:r>
            <a:r>
              <a:rPr lang="en-US" baseline="0" dirty="0" err="1" smtClean="0"/>
              <a:t>Makridakis</a:t>
            </a:r>
            <a:r>
              <a:rPr lang="en-US" baseline="0" dirty="0" smtClean="0"/>
              <a:t> Competition. </a:t>
            </a:r>
            <a:r>
              <a:rPr lang="ru-RU" baseline="0" dirty="0" smtClean="0"/>
              <a:t>Он чаще других фигурирует в научной литературе и популярен у исследователей.</a:t>
            </a:r>
          </a:p>
          <a:p>
            <a:r>
              <a:rPr lang="ru-RU" baseline="0" dirty="0" smtClean="0"/>
              <a:t>Состоит из 100 тысяч одномерных временных рядов, </a:t>
            </a: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собранных в разное время, из разных сфер деятельности человека и разной частоты. На слайде есть таблица с количеством </a:t>
            </a:r>
            <a:r>
              <a:rPr lang="ru-RU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датасетов</a:t>
            </a: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каждого вида.</a:t>
            </a:r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Соревнованием также даны несколько простейших 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baseline-</a:t>
            </a: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решений (под названием 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naïve</a:t>
            </a: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), формулы которых есть на слайде. В конце мы можем к ним вернуться.</a:t>
            </a:r>
            <a:endParaRPr lang="en-US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48903-8EB5-294E-A216-6B54B0368783}" type="slidenum">
              <a:rPr lang="en-RU" smtClean="0"/>
              <a:t>4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41355442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В качестве основной</a:t>
            </a:r>
            <a:r>
              <a:rPr lang="ru-RU" baseline="0" dirty="0" smtClean="0"/>
              <a:t> метрики качества была выбрана </a:t>
            </a:r>
            <a:r>
              <a:rPr lang="en-US" dirty="0" smtClean="0"/>
              <a:t>Overall Weighted Average,</a:t>
            </a:r>
            <a:r>
              <a:rPr lang="en-US" baseline="0" dirty="0" smtClean="0"/>
              <a:t> </a:t>
            </a:r>
            <a:r>
              <a:rPr lang="ru-RU" baseline="0" dirty="0" smtClean="0"/>
              <a:t>которая предложена и используется в </a:t>
            </a:r>
            <a:r>
              <a:rPr lang="en-US" baseline="0" dirty="0" smtClean="0"/>
              <a:t>M4. </a:t>
            </a:r>
            <a:r>
              <a:rPr lang="ru-RU" baseline="0" dirty="0" smtClean="0"/>
              <a:t>Она состоит из усредненной и нормированной суммы двух других метрик. Их формулы есть на слайде.</a:t>
            </a:r>
          </a:p>
          <a:p>
            <a:r>
              <a:rPr lang="ru-RU" baseline="0" dirty="0" smtClean="0"/>
              <a:t>Помимо этого измерялось среднее время тренировки моделей и среднее время прогнозирования.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48903-8EB5-294E-A216-6B54B0368783}" type="slidenum">
              <a:rPr lang="en-RU" smtClean="0"/>
              <a:t>5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4994367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В качестве</a:t>
            </a:r>
            <a:r>
              <a:rPr lang="ru-RU" baseline="0" dirty="0" smtClean="0"/>
              <a:t> классических подходов мы взяли сразу 4 модели</a:t>
            </a:r>
            <a:r>
              <a:rPr lang="en-US" baseline="0" dirty="0" smtClean="0"/>
              <a:t>: </a:t>
            </a:r>
            <a:r>
              <a:rPr lang="ru-RU" baseline="0" dirty="0" smtClean="0"/>
              <a:t>это </a:t>
            </a:r>
            <a:r>
              <a:rPr lang="en-US" baseline="0" dirty="0" smtClean="0"/>
              <a:t>ARMA (</a:t>
            </a:r>
            <a:r>
              <a:rPr lang="ru-RU" baseline="0" dirty="0" smtClean="0"/>
              <a:t>авторегрессия и скользящее среднее).</a:t>
            </a:r>
            <a:endParaRPr lang="en-US" baseline="0" dirty="0" smtClean="0"/>
          </a:p>
          <a:p>
            <a:r>
              <a:rPr lang="ru-RU" baseline="0" dirty="0" smtClean="0"/>
              <a:t>Затем </a:t>
            </a:r>
            <a:r>
              <a:rPr lang="en-US" baseline="0" dirty="0" smtClean="0"/>
              <a:t>ARIMA – </a:t>
            </a:r>
            <a:r>
              <a:rPr lang="ru-RU" baseline="0" dirty="0" smtClean="0"/>
              <a:t>та же </a:t>
            </a:r>
            <a:r>
              <a:rPr lang="en-US" baseline="0" dirty="0" smtClean="0"/>
              <a:t>ARMA, </a:t>
            </a:r>
            <a:r>
              <a:rPr lang="ru-RU" baseline="0" dirty="0" smtClean="0"/>
              <a:t>но с возможностью использования для нестационарных временных рядов.</a:t>
            </a:r>
          </a:p>
          <a:p>
            <a:r>
              <a:rPr lang="en-US" baseline="0" dirty="0" smtClean="0"/>
              <a:t>SARIMA – </a:t>
            </a:r>
            <a:r>
              <a:rPr lang="ru-RU" baseline="0" dirty="0" smtClean="0"/>
              <a:t>модель, учитывающая также сезонность в данных.</a:t>
            </a:r>
          </a:p>
          <a:p>
            <a:r>
              <a:rPr lang="ru-RU" baseline="0" dirty="0" smtClean="0"/>
              <a:t>И </a:t>
            </a:r>
            <a:r>
              <a:rPr lang="en-US" baseline="0" dirty="0" smtClean="0"/>
              <a:t>TBATS – </a:t>
            </a:r>
            <a:r>
              <a:rPr lang="ru-RU" baseline="0" dirty="0" smtClean="0"/>
              <a:t>улучшенная версия, которая сама подбирает параметры, позволяет учесть несколько сезонностей и </a:t>
            </a:r>
            <a:r>
              <a:rPr lang="ru-RU" baseline="0" dirty="0" err="1" smtClean="0"/>
              <a:t>предобрабатывает</a:t>
            </a:r>
            <a:r>
              <a:rPr lang="ru-RU" baseline="0" dirty="0" smtClean="0"/>
              <a:t> данные.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48903-8EB5-294E-A216-6B54B0368783}" type="slidenum">
              <a:rPr lang="en-RU" smtClean="0"/>
              <a:t>6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1552773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В качестве </a:t>
            </a:r>
            <a:r>
              <a:rPr lang="ru-RU" dirty="0" err="1" smtClean="0"/>
              <a:t>нейросетевых</a:t>
            </a:r>
            <a:r>
              <a:rPr lang="ru-RU" baseline="0" dirty="0" smtClean="0"/>
              <a:t> методов (без использования </a:t>
            </a:r>
            <a:r>
              <a:rPr lang="en-US" baseline="0" dirty="0" smtClean="0"/>
              <a:t>attention) </a:t>
            </a:r>
            <a:r>
              <a:rPr lang="ru-RU" baseline="0" dirty="0" smtClean="0"/>
              <a:t>мы отобрали 2 модели.</a:t>
            </a:r>
          </a:p>
          <a:p>
            <a:r>
              <a:rPr lang="en-US" baseline="0" dirty="0" smtClean="0"/>
              <a:t>N-BEATS – </a:t>
            </a:r>
            <a:r>
              <a:rPr lang="ru-RU" baseline="0" dirty="0" smtClean="0"/>
              <a:t>созданная авторами с нуля глубокая архитектура с остаточными связями. Каждый блок состоит из линейного слоя с разделением на предсказывающую и резервную части. Блоки объединяются в длинные структуры, формирующие в конце общее решение.</a:t>
            </a:r>
          </a:p>
          <a:p>
            <a:r>
              <a:rPr lang="en-US" baseline="0" dirty="0" smtClean="0"/>
              <a:t>LTSF-Linear – </a:t>
            </a:r>
            <a:r>
              <a:rPr lang="ru-RU" baseline="0" dirty="0" smtClean="0"/>
              <a:t>напротив, простая линейная модель, обернутая в (или даже спрятанная) </a:t>
            </a:r>
            <a:r>
              <a:rPr lang="ru-RU" baseline="0" dirty="0" err="1" smtClean="0"/>
              <a:t>нейросеть</a:t>
            </a:r>
            <a:r>
              <a:rPr lang="ru-RU" baseline="0" dirty="0" smtClean="0"/>
              <a:t>. С отсутствием функций активации. По заявлениям авторов, модель показывает хорошие результаты, но на самом деле это оказалось не так, об этом дальше.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48903-8EB5-294E-A216-6B54B0368783}" type="slidenum">
              <a:rPr lang="en-RU" smtClean="0"/>
              <a:t>7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8208410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Мы не могли обойти стороной</a:t>
            </a:r>
            <a:r>
              <a:rPr lang="ru-RU" baseline="0" dirty="0" smtClean="0"/>
              <a:t> </a:t>
            </a:r>
            <a:r>
              <a:rPr lang="ru-RU" baseline="0" dirty="0" err="1" smtClean="0"/>
              <a:t>трансформеры</a:t>
            </a:r>
            <a:r>
              <a:rPr lang="ru-RU" baseline="0" dirty="0" smtClean="0"/>
              <a:t>.</a:t>
            </a:r>
            <a:r>
              <a:rPr lang="ru-RU" baseline="0" dirty="0"/>
              <a:t> </a:t>
            </a:r>
            <a:r>
              <a:rPr lang="ru-RU" baseline="0" dirty="0" smtClean="0"/>
              <a:t>Выбрали 2 модели.</a:t>
            </a:r>
          </a:p>
          <a:p>
            <a:r>
              <a:rPr lang="ru-RU" baseline="0" dirty="0" smtClean="0"/>
              <a:t>Начнём с </a:t>
            </a:r>
            <a:r>
              <a:rPr lang="en-US" baseline="0" dirty="0" err="1" smtClean="0"/>
              <a:t>iTransformer</a:t>
            </a:r>
            <a:r>
              <a:rPr lang="ru-RU" baseline="0" dirty="0" smtClean="0"/>
              <a:t>. Тут авторы решили попробовать инвертировать оси в данных и брать за данные не сами измерения, а каждый отдельный признак. В остальном использована архитектура </a:t>
            </a:r>
            <a:r>
              <a:rPr lang="en-US" baseline="0" dirty="0" smtClean="0"/>
              <a:t>Transformer. </a:t>
            </a:r>
            <a:r>
              <a:rPr lang="ru-RU" baseline="0" dirty="0" smtClean="0"/>
              <a:t>Тут нужно упомянуть, что данная модель рассчитана под многомерный временные ряды, а в нашем эксперименте ряды одномерные, поэтому смысл такой модели тут уменьшается, но мы решили попробовать.</a:t>
            </a:r>
          </a:p>
          <a:p>
            <a:r>
              <a:rPr lang="ru-RU" baseline="0" dirty="0" smtClean="0"/>
              <a:t>Вторая модель – </a:t>
            </a:r>
            <a:r>
              <a:rPr lang="en-US" baseline="0" dirty="0" smtClean="0"/>
              <a:t>PI-Transformer. </a:t>
            </a:r>
            <a:r>
              <a:rPr lang="ru-RU" baseline="0" dirty="0" smtClean="0"/>
              <a:t>Это также </a:t>
            </a:r>
            <a:r>
              <a:rPr lang="ru-RU" baseline="0" dirty="0" err="1" smtClean="0"/>
              <a:t>трансформер</a:t>
            </a:r>
            <a:r>
              <a:rPr lang="ru-RU" baseline="0" dirty="0" smtClean="0"/>
              <a:t>, но с некоторыми модификациями, которые перечислены. Главной модификацией является </a:t>
            </a:r>
            <a:r>
              <a:rPr lang="en-US" baseline="0" dirty="0" smtClean="0"/>
              <a:t>Persistence Initialization – </a:t>
            </a:r>
            <a:r>
              <a:rPr lang="ru-RU" baseline="0" dirty="0" smtClean="0"/>
              <a:t>это добавление остаточной связи от входного слоя к выходному и специальная инициализация весов. Это позволяет модели предсказывать предыдущее значение ряда ещё до начала обучения как некоторый </a:t>
            </a:r>
            <a:r>
              <a:rPr lang="en-US" baseline="0" dirty="0" smtClean="0"/>
              <a:t>baseline.</a:t>
            </a:r>
            <a:endParaRPr lang="ru-RU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48903-8EB5-294E-A216-6B54B0368783}" type="slidenum">
              <a:rPr lang="en-RU" smtClean="0"/>
              <a:t>8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0010524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Теперь</a:t>
            </a:r>
            <a:r>
              <a:rPr lang="ru-RU" baseline="0" dirty="0" smtClean="0"/>
              <a:t> с</a:t>
            </a:r>
            <a:r>
              <a:rPr lang="ru-RU" dirty="0" smtClean="0"/>
              <a:t>обственные</a:t>
            </a:r>
            <a:r>
              <a:rPr lang="ru-RU" baseline="0" dirty="0" smtClean="0"/>
              <a:t> реализации.</a:t>
            </a:r>
          </a:p>
          <a:p>
            <a:r>
              <a:rPr lang="ru-RU" baseline="0" dirty="0" smtClean="0"/>
              <a:t>Слева на слайде блок-схема использованной модели. В ней параметры подбирались экспериментально, а </a:t>
            </a:r>
            <a:r>
              <a:rPr lang="en-US" baseline="0" dirty="0" smtClean="0"/>
              <a:t>RNN-</a:t>
            </a:r>
            <a:r>
              <a:rPr lang="ru-RU" baseline="0" dirty="0" smtClean="0"/>
              <a:t>блок (второй сверху) является одним из правых.</a:t>
            </a:r>
          </a:p>
          <a:p>
            <a:r>
              <a:rPr lang="ru-RU" baseline="0" dirty="0" smtClean="0"/>
              <a:t>Справа 3 типа архитектур, которые мы попробовали. Это обычная </a:t>
            </a:r>
            <a:r>
              <a:rPr lang="en-US" baseline="0" dirty="0" smtClean="0"/>
              <a:t>RNN, LSTM </a:t>
            </a:r>
            <a:r>
              <a:rPr lang="ru-RU" baseline="0" dirty="0" smtClean="0"/>
              <a:t>и</a:t>
            </a:r>
            <a:r>
              <a:rPr lang="en-US" baseline="0" dirty="0" smtClean="0"/>
              <a:t> </a:t>
            </a:r>
            <a:r>
              <a:rPr lang="ru-RU" baseline="0" dirty="0" smtClean="0"/>
              <a:t>более продвинутая </a:t>
            </a:r>
            <a:r>
              <a:rPr lang="en-US" baseline="0" dirty="0" smtClean="0"/>
              <a:t>GRU</a:t>
            </a:r>
            <a:r>
              <a:rPr lang="ru-RU" baseline="0" dirty="0" smtClean="0"/>
              <a:t>. Думаю, что нет смысла на них останавливаться, это известные модели.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48903-8EB5-294E-A216-6B54B0368783}" type="slidenum">
              <a:rPr lang="en-RU" smtClean="0"/>
              <a:t>9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5487162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бложка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8" descr="A blue circle with white text&#10;&#10;Description automatically generated with low confidence">
            <a:extLst>
              <a:ext uri="{FF2B5EF4-FFF2-40B4-BE49-F238E27FC236}">
                <a16:creationId xmlns:a16="http://schemas.microsoft.com/office/drawing/2014/main" id="{BA292C80-0DA8-194A-9A66-279048FA2A5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13859" y="962173"/>
            <a:ext cx="886499" cy="886499"/>
          </a:xfrm>
          <a:prstGeom prst="rect">
            <a:avLst/>
          </a:prstGeom>
        </p:spPr>
      </p:pic>
      <p:cxnSp>
        <p:nvCxnSpPr>
          <p:cNvPr id="11" name="Straight Connector 48">
            <a:extLst>
              <a:ext uri="{FF2B5EF4-FFF2-40B4-BE49-F238E27FC236}">
                <a16:creationId xmlns:a16="http://schemas.microsoft.com/office/drawing/2014/main" id="{313EF906-5BAC-0141-A198-076E155DF9E2}"/>
              </a:ext>
            </a:extLst>
          </p:cNvPr>
          <p:cNvCxnSpPr>
            <a:cxnSpLocks/>
          </p:cNvCxnSpPr>
          <p:nvPr userDrawn="1"/>
        </p:nvCxnSpPr>
        <p:spPr>
          <a:xfrm>
            <a:off x="6090212" y="985336"/>
            <a:ext cx="0" cy="840173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50">
            <a:extLst>
              <a:ext uri="{FF2B5EF4-FFF2-40B4-BE49-F238E27FC236}">
                <a16:creationId xmlns:a16="http://schemas.microsoft.com/office/drawing/2014/main" id="{61206A97-26F2-E646-8775-9928FEF465B5}"/>
              </a:ext>
            </a:extLst>
          </p:cNvPr>
          <p:cNvCxnSpPr>
            <a:cxnSpLocks/>
          </p:cNvCxnSpPr>
          <p:nvPr userDrawn="1"/>
        </p:nvCxnSpPr>
        <p:spPr>
          <a:xfrm>
            <a:off x="8642581" y="985336"/>
            <a:ext cx="0" cy="840173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51">
            <a:extLst>
              <a:ext uri="{FF2B5EF4-FFF2-40B4-BE49-F238E27FC236}">
                <a16:creationId xmlns:a16="http://schemas.microsoft.com/office/drawing/2014/main" id="{28E0E5F6-C1CA-9B41-B1DB-6E4FB509084D}"/>
              </a:ext>
            </a:extLst>
          </p:cNvPr>
          <p:cNvCxnSpPr>
            <a:cxnSpLocks/>
          </p:cNvCxnSpPr>
          <p:nvPr userDrawn="1"/>
        </p:nvCxnSpPr>
        <p:spPr>
          <a:xfrm>
            <a:off x="11179047" y="985336"/>
            <a:ext cx="0" cy="840173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Заголовок 15">
            <a:extLst>
              <a:ext uri="{FF2B5EF4-FFF2-40B4-BE49-F238E27FC236}">
                <a16:creationId xmlns:a16="http://schemas.microsoft.com/office/drawing/2014/main" id="{6007C52F-2E27-E24A-B9DC-AAAB052DBD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7967" y="2404670"/>
            <a:ext cx="7634059" cy="1978323"/>
          </a:xfrm>
        </p:spPr>
        <p:txBody>
          <a:bodyPr lIns="0" tIns="0" rIns="0" bIns="0" anchor="t">
            <a:normAutofit/>
          </a:bodyPr>
          <a:lstStyle>
            <a:lvl1pPr>
              <a:lnSpc>
                <a:spcPct val="100000"/>
              </a:lnSpc>
              <a:defRPr sz="4300" b="0" i="0" baseline="0">
                <a:solidFill>
                  <a:srgbClr val="0E2D69"/>
                </a:solidFill>
                <a:latin typeface="HSE Sans" panose="02000000000000000000" pitchFamily="2" charset="0"/>
              </a:defRPr>
            </a:lvl1pPr>
          </a:lstStyle>
          <a:p>
            <a:r>
              <a:rPr lang="ru-RU" sz="4400" dirty="0">
                <a:solidFill>
                  <a:srgbClr val="102D69"/>
                </a:solidFill>
                <a:latin typeface="HSE Sans" panose="02000000000000000000" pitchFamily="2" charset="0"/>
              </a:rPr>
              <a:t>Название презентации</a:t>
            </a:r>
            <a:br>
              <a:rPr lang="ru-RU" sz="4400" dirty="0">
                <a:solidFill>
                  <a:srgbClr val="102D69"/>
                </a:solidFill>
                <a:latin typeface="HSE Sans" panose="02000000000000000000" pitchFamily="2" charset="0"/>
              </a:rPr>
            </a:br>
            <a:r>
              <a:rPr lang="ru-RU" sz="4400" dirty="0">
                <a:solidFill>
                  <a:srgbClr val="102D69"/>
                </a:solidFill>
                <a:latin typeface="HSE Sans" panose="02000000000000000000" pitchFamily="2" charset="0"/>
              </a:rPr>
              <a:t>может быть набрано в две </a:t>
            </a:r>
            <a:br>
              <a:rPr lang="ru-RU" sz="4400" dirty="0">
                <a:solidFill>
                  <a:srgbClr val="102D69"/>
                </a:solidFill>
                <a:latin typeface="HSE Sans" panose="02000000000000000000" pitchFamily="2" charset="0"/>
              </a:rPr>
            </a:br>
            <a:r>
              <a:rPr lang="ru-RU" sz="4400" dirty="0">
                <a:solidFill>
                  <a:srgbClr val="102D69"/>
                </a:solidFill>
                <a:latin typeface="HSE Sans" panose="02000000000000000000" pitchFamily="2" charset="0"/>
              </a:rPr>
              <a:t>или три строки (43 </a:t>
            </a:r>
            <a:r>
              <a:rPr lang="en-GB" sz="4400" dirty="0" err="1">
                <a:solidFill>
                  <a:srgbClr val="102D69"/>
                </a:solidFill>
                <a:latin typeface="HSE Sans" panose="02000000000000000000" pitchFamily="2" charset="0"/>
              </a:rPr>
              <a:t>pt</a:t>
            </a:r>
            <a:r>
              <a:rPr lang="en-GB" sz="4400" dirty="0">
                <a:solidFill>
                  <a:srgbClr val="102D69"/>
                </a:solidFill>
                <a:latin typeface="HSE Sans" panose="02000000000000000000" pitchFamily="2" charset="0"/>
              </a:rPr>
              <a:t>)</a:t>
            </a:r>
            <a:endParaRPr lang="ru-RU" sz="44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sp>
        <p:nvSpPr>
          <p:cNvPr id="20" name="Текст 19">
            <a:extLst>
              <a:ext uri="{FF2B5EF4-FFF2-40B4-BE49-F238E27FC236}">
                <a16:creationId xmlns:a16="http://schemas.microsoft.com/office/drawing/2014/main" id="{18109844-C2E7-354F-9C01-8834E4DCE37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074947" y="1187841"/>
            <a:ext cx="3848717" cy="435163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0" i="0">
                <a:latin typeface="HSE Sans" panose="02000000000000000000" pitchFamily="2" charset="0"/>
              </a:defRPr>
            </a:lvl1pPr>
            <a:lvl2pPr marL="457200" indent="0" algn="l">
              <a:buNone/>
              <a:defRPr sz="1600" b="0" i="0">
                <a:latin typeface="HSE Sans" panose="02000000000000000000" pitchFamily="2" charset="0"/>
              </a:defRPr>
            </a:lvl2pPr>
            <a:lvl3pPr marL="914400" indent="0" algn="l">
              <a:buNone/>
              <a:defRPr sz="1600" b="0" i="0">
                <a:latin typeface="HSE Sans" panose="02000000000000000000" pitchFamily="2" charset="0"/>
              </a:defRPr>
            </a:lvl3pPr>
            <a:lvl4pPr marL="1371600" indent="0" algn="l">
              <a:buNone/>
              <a:defRPr sz="1600" b="0" i="0">
                <a:latin typeface="HSE Sans" panose="02000000000000000000" pitchFamily="2" charset="0"/>
              </a:defRPr>
            </a:lvl4pPr>
            <a:lvl5pPr marL="1828800" indent="0" algn="l">
              <a:buNone/>
              <a:defRPr sz="1600" b="0" i="0">
                <a:latin typeface="HSE Sans" panose="02000000000000000000" pitchFamily="2" charset="0"/>
              </a:defRPr>
            </a:lvl5pPr>
          </a:lstStyle>
          <a:p>
            <a:r>
              <a:rPr lang="ru-RU" dirty="0">
                <a:latin typeface="HSE Sans" panose="02000000000000000000" pitchFamily="2" charset="0"/>
              </a:rPr>
              <a:t>Название факультета</a:t>
            </a:r>
            <a:br>
              <a:rPr lang="ru-RU" dirty="0">
                <a:latin typeface="HSE Sans" panose="02000000000000000000" pitchFamily="2" charset="0"/>
              </a:rPr>
            </a:br>
            <a:r>
              <a:rPr lang="ru-RU" dirty="0">
                <a:latin typeface="HSE Sans" panose="02000000000000000000" pitchFamily="2" charset="0"/>
              </a:rPr>
              <a:t>в две строки</a:t>
            </a:r>
            <a:r>
              <a:rPr lang="en-GB" dirty="0">
                <a:latin typeface="HSE Sans" panose="02000000000000000000" pitchFamily="2" charset="0"/>
              </a:rPr>
              <a:t> (16 </a:t>
            </a:r>
            <a:r>
              <a:rPr lang="en-GB" dirty="0" err="1">
                <a:latin typeface="HSE Sans" panose="02000000000000000000" pitchFamily="2" charset="0"/>
              </a:rPr>
              <a:t>pt</a:t>
            </a:r>
            <a:r>
              <a:rPr lang="en-GB" dirty="0">
                <a:latin typeface="HSE Sans" panose="02000000000000000000" pitchFamily="2" charset="0"/>
              </a:rPr>
              <a:t>)</a:t>
            </a:r>
            <a:endParaRPr lang="ru-RU" dirty="0">
              <a:latin typeface="HSE Sans" panose="02000000000000000000" pitchFamily="2" charset="0"/>
            </a:endParaRPr>
          </a:p>
        </p:txBody>
      </p:sp>
      <p:sp>
        <p:nvSpPr>
          <p:cNvPr id="25" name="Текст 24">
            <a:extLst>
              <a:ext uri="{FF2B5EF4-FFF2-40B4-BE49-F238E27FC236}">
                <a16:creationId xmlns:a16="http://schemas.microsoft.com/office/drawing/2014/main" id="{40A04329-C800-BB42-BFE0-7E3C68848DA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59420" y="1173829"/>
            <a:ext cx="2278063" cy="463186"/>
          </a:xfrm>
        </p:spPr>
        <p:txBody>
          <a:bodyPr lIns="0" tIns="0" rIns="0" bIns="0" anchor="t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HSE Sans" panose="02000000000000000000" pitchFamily="2" charset="0"/>
              </a:rPr>
              <a:t>Название подразделения</a:t>
            </a:r>
            <a:br>
              <a:rPr lang="ru-RU" sz="1200" dirty="0">
                <a:latin typeface="HSE Sans" panose="02000000000000000000" pitchFamily="2" charset="0"/>
              </a:rPr>
            </a:br>
            <a:r>
              <a:rPr lang="ru-RU" sz="1200" dirty="0">
                <a:latin typeface="HSE Sans" panose="02000000000000000000" pitchFamily="2" charset="0"/>
              </a:rPr>
              <a:t>в две или три строки</a:t>
            </a:r>
            <a:r>
              <a:rPr lang="en-GB" sz="1200" dirty="0">
                <a:latin typeface="HSE Sans" panose="02000000000000000000" pitchFamily="2" charset="0"/>
              </a:rPr>
              <a:t> (12pt)</a:t>
            </a:r>
            <a:endParaRPr lang="ru-RU" sz="1200" dirty="0">
              <a:latin typeface="HSE Sans" panose="02000000000000000000" pitchFamily="2" charset="0"/>
            </a:endParaRPr>
          </a:p>
        </p:txBody>
      </p:sp>
      <p:sp>
        <p:nvSpPr>
          <p:cNvPr id="27" name="Текст 26">
            <a:extLst>
              <a:ext uri="{FF2B5EF4-FFF2-40B4-BE49-F238E27FC236}">
                <a16:creationId xmlns:a16="http://schemas.microsoft.com/office/drawing/2014/main" id="{98337931-3EC2-F348-99EA-860F4FFDC188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8786720" y="1173829"/>
            <a:ext cx="2217738" cy="463186"/>
          </a:xfrm>
        </p:spPr>
        <p:txBody>
          <a:bodyPr lIns="0" tIns="0" rIns="0" bIns="0" anchor="t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HSE Sans" panose="02000000000000000000" pitchFamily="2" charset="0"/>
              </a:rPr>
              <a:t>Москва</a:t>
            </a:r>
            <a:br>
              <a:rPr lang="ru-RU" sz="1200" dirty="0">
                <a:latin typeface="HSE Sans" panose="02000000000000000000" pitchFamily="2" charset="0"/>
              </a:rPr>
            </a:br>
            <a:r>
              <a:rPr lang="ru-RU" sz="1200" dirty="0">
                <a:latin typeface="HSE Sans" panose="02000000000000000000" pitchFamily="2" charset="0"/>
              </a:rPr>
              <a:t>2022</a:t>
            </a:r>
            <a:r>
              <a:rPr lang="en-GB" sz="1200" dirty="0">
                <a:latin typeface="HSE Sans" panose="02000000000000000000" pitchFamily="2" charset="0"/>
              </a:rPr>
              <a:t> (12pt)</a:t>
            </a:r>
            <a:endParaRPr lang="ru-RU" sz="1200" dirty="0">
              <a:latin typeface="HSE Sans" panose="02000000000000000000" pitchFamily="2" charset="0"/>
            </a:endParaRPr>
          </a:p>
        </p:txBody>
      </p:sp>
      <p:sp>
        <p:nvSpPr>
          <p:cNvPr id="29" name="Текст 28">
            <a:extLst>
              <a:ext uri="{FF2B5EF4-FFF2-40B4-BE49-F238E27FC236}">
                <a16:creationId xmlns:a16="http://schemas.microsoft.com/office/drawing/2014/main" id="{EEA7A79B-D410-B44F-BF32-C3EAEFC20A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27967" y="4824914"/>
            <a:ext cx="7625267" cy="652860"/>
          </a:xfr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600" dirty="0">
                <a:latin typeface="HSE Sans" panose="02000000000000000000" pitchFamily="2" charset="0"/>
              </a:rPr>
              <a:t>Если нужно больше места, то используйте подзаголовок</a:t>
            </a:r>
            <a:r>
              <a:rPr lang="en-GB" sz="1600" dirty="0">
                <a:latin typeface="HSE Sans" panose="02000000000000000000" pitchFamily="2" charset="0"/>
              </a:rPr>
              <a:t> (16 </a:t>
            </a:r>
            <a:r>
              <a:rPr lang="en-GB" sz="1600" dirty="0" err="1">
                <a:latin typeface="HSE Sans" panose="02000000000000000000" pitchFamily="2" charset="0"/>
              </a:rPr>
              <a:t>pt</a:t>
            </a:r>
            <a:r>
              <a:rPr lang="en-GB" sz="1600" dirty="0">
                <a:latin typeface="HSE Sans" panose="02000000000000000000" pitchFamily="2" charset="0"/>
              </a:rPr>
              <a:t>)</a:t>
            </a:r>
            <a:endParaRPr lang="ru-RU" sz="1600" dirty="0">
              <a:latin typeface="HSE Sa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289591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цв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Icon&#10;&#10;Description automatically generated">
            <a:extLst>
              <a:ext uri="{FF2B5EF4-FFF2-40B4-BE49-F238E27FC236}">
                <a16:creationId xmlns:a16="http://schemas.microsoft.com/office/drawing/2014/main" id="{9328428E-0D3D-6E4B-BAC0-3F63BAF7DB7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17199" y="464363"/>
            <a:ext cx="448276" cy="448276"/>
          </a:xfrm>
          <a:prstGeom prst="rect">
            <a:avLst/>
          </a:prstGeom>
        </p:spPr>
      </p:pic>
      <p:cxnSp>
        <p:nvCxnSpPr>
          <p:cNvPr id="8" name="Straight Connector 19">
            <a:extLst>
              <a:ext uri="{FF2B5EF4-FFF2-40B4-BE49-F238E27FC236}">
                <a16:creationId xmlns:a16="http://schemas.microsoft.com/office/drawing/2014/main" id="{86CF47C6-D972-9E44-A717-6848F3489399}"/>
              </a:ext>
            </a:extLst>
          </p:cNvPr>
          <p:cNvCxnSpPr>
            <a:cxnSpLocks/>
          </p:cNvCxnSpPr>
          <p:nvPr userDrawn="1"/>
        </p:nvCxnSpPr>
        <p:spPr>
          <a:xfrm>
            <a:off x="329868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21">
            <a:extLst>
              <a:ext uri="{FF2B5EF4-FFF2-40B4-BE49-F238E27FC236}">
                <a16:creationId xmlns:a16="http://schemas.microsoft.com/office/drawing/2014/main" id="{412FEF63-77C0-7C4A-B9BE-4BC0EEEEB78C}"/>
              </a:ext>
            </a:extLst>
          </p:cNvPr>
          <p:cNvCxnSpPr>
            <a:cxnSpLocks/>
          </p:cNvCxnSpPr>
          <p:nvPr userDrawn="1"/>
        </p:nvCxnSpPr>
        <p:spPr>
          <a:xfrm>
            <a:off x="609941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25">
            <a:extLst>
              <a:ext uri="{FF2B5EF4-FFF2-40B4-BE49-F238E27FC236}">
                <a16:creationId xmlns:a16="http://schemas.microsoft.com/office/drawing/2014/main" id="{C4F550E9-E979-284D-B65F-44E092DD9D02}"/>
              </a:ext>
            </a:extLst>
          </p:cNvPr>
          <p:cNvCxnSpPr>
            <a:cxnSpLocks/>
          </p:cNvCxnSpPr>
          <p:nvPr userDrawn="1"/>
        </p:nvCxnSpPr>
        <p:spPr>
          <a:xfrm>
            <a:off x="10277081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A39D099-B515-F343-BF7A-A95468DA3860}"/>
              </a:ext>
            </a:extLst>
          </p:cNvPr>
          <p:cNvSpPr txBox="1"/>
          <p:nvPr userDrawn="1"/>
        </p:nvSpPr>
        <p:spPr>
          <a:xfrm>
            <a:off x="10410201" y="532278"/>
            <a:ext cx="67197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fld id="{32AF94B5-93D7-5247-B727-C7089232F508}" type="slidenum">
              <a:rPr lang="ru-RU" sz="2000" smtClean="0">
                <a:solidFill>
                  <a:srgbClr val="102D69"/>
                </a:solidFill>
                <a:latin typeface="HSE Sans" panose="02000000000000000000" pitchFamily="2" charset="0"/>
              </a:rPr>
              <a:t>‹#›</a:t>
            </a:fld>
            <a:endParaRPr lang="ru-RU" sz="20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cxnSp>
        <p:nvCxnSpPr>
          <p:cNvPr id="12" name="Straight Connector 59">
            <a:extLst>
              <a:ext uri="{FF2B5EF4-FFF2-40B4-BE49-F238E27FC236}">
                <a16:creationId xmlns:a16="http://schemas.microsoft.com/office/drawing/2014/main" id="{396B1F99-9711-C64F-A7C9-4F1D89E7F11D}"/>
              </a:ext>
            </a:extLst>
          </p:cNvPr>
          <p:cNvCxnSpPr>
            <a:cxnSpLocks/>
          </p:cNvCxnSpPr>
          <p:nvPr userDrawn="1"/>
        </p:nvCxnSpPr>
        <p:spPr>
          <a:xfrm>
            <a:off x="11643868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Текст 37">
            <a:extLst>
              <a:ext uri="{FF2B5EF4-FFF2-40B4-BE49-F238E27FC236}">
                <a16:creationId xmlns:a16="http://schemas.microsoft.com/office/drawing/2014/main" id="{9C21DFE9-C3B2-C54E-9275-7776355F736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43689" y="540904"/>
            <a:ext cx="1901825" cy="415925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i="0">
                <a:latin typeface="HSE Sans" panose="02000000000000000000" pitchFamily="2" charset="0"/>
              </a:defRPr>
            </a:lvl1pPr>
            <a:lvl2pPr marL="4572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2pPr>
            <a:lvl3pPr marL="9144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3pPr>
            <a:lvl4pPr marL="13716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4pPr>
            <a:lvl5pPr marL="18288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000" dirty="0">
                <a:latin typeface="HSE Sans" panose="02000000000000000000" pitchFamily="2" charset="0"/>
              </a:rPr>
              <a:t>Название подразделения</a:t>
            </a:r>
            <a:br>
              <a:rPr lang="ru-RU" sz="1000" dirty="0">
                <a:latin typeface="HSE Sans" panose="02000000000000000000" pitchFamily="2" charset="0"/>
              </a:rPr>
            </a:br>
            <a:r>
              <a:rPr lang="ru-RU" sz="1000" dirty="0">
                <a:latin typeface="HSE Sans" panose="02000000000000000000" pitchFamily="2" charset="0"/>
              </a:rPr>
              <a:t>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4" name="Текст 39">
            <a:extLst>
              <a:ext uri="{FF2B5EF4-FFF2-40B4-BE49-F238E27FC236}">
                <a16:creationId xmlns:a16="http://schemas.microsoft.com/office/drawing/2014/main" id="{5A73F99D-6D58-724E-ADB3-150D9B24F8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59163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презентации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6" name="Текст 39">
            <a:extLst>
              <a:ext uri="{FF2B5EF4-FFF2-40B4-BE49-F238E27FC236}">
                <a16:creationId xmlns:a16="http://schemas.microsoft.com/office/drawing/2014/main" id="{7E89E360-BE39-5041-BAD6-C7B708340AA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59892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раздела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9" name="Заголовок 31">
            <a:extLst>
              <a:ext uri="{FF2B5EF4-FFF2-40B4-BE49-F238E27FC236}">
                <a16:creationId xmlns:a16="http://schemas.microsoft.com/office/drawing/2014/main" id="{1C20890C-BC1C-0745-9AF3-46700BA27C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899" y="1447790"/>
            <a:ext cx="4322530" cy="777025"/>
          </a:xfrm>
        </p:spPr>
        <p:txBody>
          <a:bodyPr lIns="0" tIns="0" rIns="0" bIns="0" anchor="t">
            <a:normAutofit/>
          </a:bodyPr>
          <a:lstStyle>
            <a:lvl1pPr>
              <a:lnSpc>
                <a:spcPct val="100000"/>
              </a:lnSpc>
              <a:defRPr sz="2400" b="0" i="0">
                <a:latin typeface="HSE Sans" panose="02000000000000000000" pitchFamily="2" charset="0"/>
              </a:defRPr>
            </a:lvl1pPr>
          </a:lstStyle>
          <a:p>
            <a:r>
              <a:rPr lang="ru-RU" sz="2400" dirty="0">
                <a:solidFill>
                  <a:srgbClr val="102D69"/>
                </a:solidFill>
                <a:latin typeface="HSE Sans" panose="02000000000000000000" pitchFamily="2" charset="0"/>
              </a:rPr>
              <a:t>Дополнительная </a:t>
            </a:r>
            <a:br>
              <a:rPr lang="ru-RU" sz="2400" dirty="0">
                <a:solidFill>
                  <a:srgbClr val="102D69"/>
                </a:solidFill>
                <a:latin typeface="HSE Sans" panose="02000000000000000000" pitchFamily="2" charset="0"/>
              </a:rPr>
            </a:br>
            <a:r>
              <a:rPr lang="ru-RU" sz="2400" dirty="0">
                <a:solidFill>
                  <a:srgbClr val="102D69"/>
                </a:solidFill>
                <a:latin typeface="HSE Sans" panose="02000000000000000000" pitchFamily="2" charset="0"/>
              </a:rPr>
              <a:t>цветовая гамма</a:t>
            </a:r>
          </a:p>
        </p:txBody>
      </p:sp>
      <p:sp>
        <p:nvSpPr>
          <p:cNvPr id="20" name="Текст 35">
            <a:extLst>
              <a:ext uri="{FF2B5EF4-FFF2-40B4-BE49-F238E27FC236}">
                <a16:creationId xmlns:a16="http://schemas.microsoft.com/office/drawing/2014/main" id="{CA2589F7-4500-024F-8E07-D726629A599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5898" y="2379663"/>
            <a:ext cx="4322531" cy="2399371"/>
          </a:xfrm>
        </p:spPr>
        <p:txBody>
          <a:bodyPr lIns="0" tIns="0" r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300" dirty="0">
                <a:latin typeface="HSE Sans" panose="02000000000000000000" pitchFamily="2" charset="0"/>
              </a:rPr>
              <a:t>Для оформления графиков, таблиц, диаграмм могут потребоваться дополнительные цвета и вы совершенно правы, задавая вопрос, какие цвета использовать и где их взять. Мы предлагаем использовать палитру цветов Вышки для этих целей.</a:t>
            </a:r>
          </a:p>
        </p:txBody>
      </p:sp>
      <p:sp>
        <p:nvSpPr>
          <p:cNvPr id="21" name="Oval 5">
            <a:extLst>
              <a:ext uri="{FF2B5EF4-FFF2-40B4-BE49-F238E27FC236}">
                <a16:creationId xmlns:a16="http://schemas.microsoft.com/office/drawing/2014/main" id="{D2CA403A-98E7-6C42-8F44-30AB6622C802}"/>
              </a:ext>
            </a:extLst>
          </p:cNvPr>
          <p:cNvSpPr/>
          <p:nvPr userDrawn="1"/>
        </p:nvSpPr>
        <p:spPr>
          <a:xfrm>
            <a:off x="5392982" y="1447790"/>
            <a:ext cx="830997" cy="830997"/>
          </a:xfrm>
          <a:prstGeom prst="ellipse">
            <a:avLst/>
          </a:prstGeom>
          <a:solidFill>
            <a:srgbClr val="0E2D69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22" name="Oval 20">
            <a:extLst>
              <a:ext uri="{FF2B5EF4-FFF2-40B4-BE49-F238E27FC236}">
                <a16:creationId xmlns:a16="http://schemas.microsoft.com/office/drawing/2014/main" id="{42ABAA5D-E7AB-6E48-9D43-A48178C9BDD4}"/>
              </a:ext>
            </a:extLst>
          </p:cNvPr>
          <p:cNvSpPr/>
          <p:nvPr userDrawn="1"/>
        </p:nvSpPr>
        <p:spPr>
          <a:xfrm>
            <a:off x="6742925" y="1447790"/>
            <a:ext cx="830997" cy="830997"/>
          </a:xfrm>
          <a:prstGeom prst="ellipse">
            <a:avLst/>
          </a:prstGeom>
          <a:solidFill>
            <a:srgbClr val="234A9B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09F185A-8F67-9C42-A7C5-87E483F4FC19}"/>
              </a:ext>
            </a:extLst>
          </p:cNvPr>
          <p:cNvSpPr/>
          <p:nvPr userDrawn="1"/>
        </p:nvSpPr>
        <p:spPr>
          <a:xfrm>
            <a:off x="8092868" y="1447790"/>
            <a:ext cx="830997" cy="830997"/>
          </a:xfrm>
          <a:prstGeom prst="ellipse">
            <a:avLst/>
          </a:prstGeom>
          <a:solidFill>
            <a:srgbClr val="11A0D7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79AE0F6-4E37-6C4D-AF45-824EEE489A15}"/>
              </a:ext>
            </a:extLst>
          </p:cNvPr>
          <p:cNvSpPr/>
          <p:nvPr userDrawn="1"/>
        </p:nvSpPr>
        <p:spPr>
          <a:xfrm>
            <a:off x="9442811" y="1447790"/>
            <a:ext cx="830997" cy="830997"/>
          </a:xfrm>
          <a:prstGeom prst="ellipse">
            <a:avLst/>
          </a:prstGeom>
          <a:solidFill>
            <a:srgbClr val="029C63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25" name="Oval 26">
            <a:extLst>
              <a:ext uri="{FF2B5EF4-FFF2-40B4-BE49-F238E27FC236}">
                <a16:creationId xmlns:a16="http://schemas.microsoft.com/office/drawing/2014/main" id="{330C0EA4-7FD1-CE4D-AC95-8C484C5AC790}"/>
              </a:ext>
            </a:extLst>
          </p:cNvPr>
          <p:cNvSpPr/>
          <p:nvPr userDrawn="1"/>
        </p:nvSpPr>
        <p:spPr>
          <a:xfrm>
            <a:off x="10792754" y="1447790"/>
            <a:ext cx="830997" cy="830997"/>
          </a:xfrm>
          <a:prstGeom prst="ellipse">
            <a:avLst/>
          </a:prstGeom>
          <a:solidFill>
            <a:srgbClr val="EB681F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26" name="Oval 29">
            <a:extLst>
              <a:ext uri="{FF2B5EF4-FFF2-40B4-BE49-F238E27FC236}">
                <a16:creationId xmlns:a16="http://schemas.microsoft.com/office/drawing/2014/main" id="{4C53CF3D-7EFB-DF4F-8EA6-5644574E9AFB}"/>
              </a:ext>
            </a:extLst>
          </p:cNvPr>
          <p:cNvSpPr/>
          <p:nvPr userDrawn="1"/>
        </p:nvSpPr>
        <p:spPr>
          <a:xfrm>
            <a:off x="5392982" y="2708699"/>
            <a:ext cx="830997" cy="830997"/>
          </a:xfrm>
          <a:prstGeom prst="ellipse">
            <a:avLst/>
          </a:prstGeom>
          <a:solidFill>
            <a:srgbClr val="7D4EBA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27" name="Oval 33">
            <a:extLst>
              <a:ext uri="{FF2B5EF4-FFF2-40B4-BE49-F238E27FC236}">
                <a16:creationId xmlns:a16="http://schemas.microsoft.com/office/drawing/2014/main" id="{B42CE88A-E9A3-2A4E-BD50-EB37311F39EC}"/>
              </a:ext>
            </a:extLst>
          </p:cNvPr>
          <p:cNvSpPr/>
          <p:nvPr userDrawn="1"/>
        </p:nvSpPr>
        <p:spPr>
          <a:xfrm>
            <a:off x="6742925" y="2708699"/>
            <a:ext cx="830997" cy="830997"/>
          </a:xfrm>
          <a:prstGeom prst="ellipse">
            <a:avLst/>
          </a:prstGeom>
          <a:solidFill>
            <a:srgbClr val="E61F3D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28" name="Oval 34">
            <a:extLst>
              <a:ext uri="{FF2B5EF4-FFF2-40B4-BE49-F238E27FC236}">
                <a16:creationId xmlns:a16="http://schemas.microsoft.com/office/drawing/2014/main" id="{B699EFDF-DB9D-3C4F-9D1F-461508017BDA}"/>
              </a:ext>
            </a:extLst>
          </p:cNvPr>
          <p:cNvSpPr/>
          <p:nvPr userDrawn="1"/>
        </p:nvSpPr>
        <p:spPr>
          <a:xfrm>
            <a:off x="8092868" y="2708699"/>
            <a:ext cx="830997" cy="830997"/>
          </a:xfrm>
          <a:prstGeom prst="ellipse">
            <a:avLst/>
          </a:prstGeom>
          <a:solidFill>
            <a:srgbClr val="FBBA00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29" name="Oval 35">
            <a:extLst>
              <a:ext uri="{FF2B5EF4-FFF2-40B4-BE49-F238E27FC236}">
                <a16:creationId xmlns:a16="http://schemas.microsoft.com/office/drawing/2014/main" id="{5DF3131C-EEA1-5446-B567-C9DA0A2A1AFF}"/>
              </a:ext>
            </a:extLst>
          </p:cNvPr>
          <p:cNvSpPr/>
          <p:nvPr userDrawn="1"/>
        </p:nvSpPr>
        <p:spPr>
          <a:xfrm>
            <a:off x="9442811" y="2708699"/>
            <a:ext cx="830997" cy="830997"/>
          </a:xfrm>
          <a:prstGeom prst="ellipse">
            <a:avLst/>
          </a:prstGeom>
          <a:solidFill>
            <a:srgbClr val="7DA0D3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30" name="Oval 36">
            <a:extLst>
              <a:ext uri="{FF2B5EF4-FFF2-40B4-BE49-F238E27FC236}">
                <a16:creationId xmlns:a16="http://schemas.microsoft.com/office/drawing/2014/main" id="{6D03B317-B61D-2945-8C0A-A6EBD87ACD07}"/>
              </a:ext>
            </a:extLst>
          </p:cNvPr>
          <p:cNvSpPr/>
          <p:nvPr userDrawn="1"/>
        </p:nvSpPr>
        <p:spPr>
          <a:xfrm>
            <a:off x="10792754" y="2708699"/>
            <a:ext cx="830997" cy="830997"/>
          </a:xfrm>
          <a:prstGeom prst="ellipse">
            <a:avLst/>
          </a:prstGeom>
          <a:solidFill>
            <a:srgbClr val="47A0A0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31" name="Oval 37">
            <a:extLst>
              <a:ext uri="{FF2B5EF4-FFF2-40B4-BE49-F238E27FC236}">
                <a16:creationId xmlns:a16="http://schemas.microsoft.com/office/drawing/2014/main" id="{9C0266F1-C0B7-624A-A873-5F2C8801E766}"/>
              </a:ext>
            </a:extLst>
          </p:cNvPr>
          <p:cNvSpPr/>
          <p:nvPr userDrawn="1"/>
        </p:nvSpPr>
        <p:spPr>
          <a:xfrm>
            <a:off x="5392982" y="3969609"/>
            <a:ext cx="830997" cy="830997"/>
          </a:xfrm>
          <a:prstGeom prst="ellipse">
            <a:avLst/>
          </a:prstGeom>
          <a:solidFill>
            <a:srgbClr val="EB8C3C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32" name="Oval 38">
            <a:extLst>
              <a:ext uri="{FF2B5EF4-FFF2-40B4-BE49-F238E27FC236}">
                <a16:creationId xmlns:a16="http://schemas.microsoft.com/office/drawing/2014/main" id="{30C0C10E-388C-9843-8270-19D471BD3756}"/>
              </a:ext>
            </a:extLst>
          </p:cNvPr>
          <p:cNvSpPr/>
          <p:nvPr userDrawn="1"/>
        </p:nvSpPr>
        <p:spPr>
          <a:xfrm>
            <a:off x="6742925" y="3969609"/>
            <a:ext cx="830997" cy="830997"/>
          </a:xfrm>
          <a:prstGeom prst="ellipse">
            <a:avLst/>
          </a:prstGeom>
          <a:solidFill>
            <a:srgbClr val="96628C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33" name="Oval 39">
            <a:extLst>
              <a:ext uri="{FF2B5EF4-FFF2-40B4-BE49-F238E27FC236}">
                <a16:creationId xmlns:a16="http://schemas.microsoft.com/office/drawing/2014/main" id="{87047EA3-79D2-8644-A568-E64AA1D7D370}"/>
              </a:ext>
            </a:extLst>
          </p:cNvPr>
          <p:cNvSpPr/>
          <p:nvPr userDrawn="1"/>
        </p:nvSpPr>
        <p:spPr>
          <a:xfrm>
            <a:off x="8092868" y="3969609"/>
            <a:ext cx="830997" cy="830997"/>
          </a:xfrm>
          <a:prstGeom prst="ellipse">
            <a:avLst/>
          </a:prstGeom>
          <a:solidFill>
            <a:srgbClr val="CD5A5A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34" name="Oval 40">
            <a:extLst>
              <a:ext uri="{FF2B5EF4-FFF2-40B4-BE49-F238E27FC236}">
                <a16:creationId xmlns:a16="http://schemas.microsoft.com/office/drawing/2014/main" id="{7F5D1C6B-4E6B-0346-A5DC-C511DB14EFD6}"/>
              </a:ext>
            </a:extLst>
          </p:cNvPr>
          <p:cNvSpPr/>
          <p:nvPr userDrawn="1"/>
        </p:nvSpPr>
        <p:spPr>
          <a:xfrm>
            <a:off x="9442811" y="3969609"/>
            <a:ext cx="830997" cy="830997"/>
          </a:xfrm>
          <a:prstGeom prst="ellipse">
            <a:avLst/>
          </a:prstGeom>
          <a:solidFill>
            <a:srgbClr val="FFD746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35" name="Oval 41">
            <a:extLst>
              <a:ext uri="{FF2B5EF4-FFF2-40B4-BE49-F238E27FC236}">
                <a16:creationId xmlns:a16="http://schemas.microsoft.com/office/drawing/2014/main" id="{EB421DBA-35DE-2C4F-A89E-27F0998EF4E8}"/>
              </a:ext>
            </a:extLst>
          </p:cNvPr>
          <p:cNvSpPr/>
          <p:nvPr userDrawn="1"/>
        </p:nvSpPr>
        <p:spPr>
          <a:xfrm>
            <a:off x="10792754" y="3969609"/>
            <a:ext cx="830997" cy="830997"/>
          </a:xfrm>
          <a:prstGeom prst="ellipse">
            <a:avLst/>
          </a:prstGeom>
          <a:solidFill>
            <a:srgbClr val="CDDDF0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36" name="Oval 42">
            <a:extLst>
              <a:ext uri="{FF2B5EF4-FFF2-40B4-BE49-F238E27FC236}">
                <a16:creationId xmlns:a16="http://schemas.microsoft.com/office/drawing/2014/main" id="{081BD842-A9A1-5B44-81ED-A97BA390032B}"/>
              </a:ext>
            </a:extLst>
          </p:cNvPr>
          <p:cNvSpPr/>
          <p:nvPr userDrawn="1"/>
        </p:nvSpPr>
        <p:spPr>
          <a:xfrm>
            <a:off x="5392982" y="5249769"/>
            <a:ext cx="830997" cy="830997"/>
          </a:xfrm>
          <a:prstGeom prst="ellipse">
            <a:avLst/>
          </a:prstGeom>
          <a:solidFill>
            <a:srgbClr val="D7EBB4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37" name="Oval 43">
            <a:extLst>
              <a:ext uri="{FF2B5EF4-FFF2-40B4-BE49-F238E27FC236}">
                <a16:creationId xmlns:a16="http://schemas.microsoft.com/office/drawing/2014/main" id="{036EE7D2-A33A-434C-B272-C82E2CDD4D4D}"/>
              </a:ext>
            </a:extLst>
          </p:cNvPr>
          <p:cNvSpPr/>
          <p:nvPr userDrawn="1"/>
        </p:nvSpPr>
        <p:spPr>
          <a:xfrm>
            <a:off x="6742925" y="5249769"/>
            <a:ext cx="830997" cy="830997"/>
          </a:xfrm>
          <a:prstGeom prst="ellipse">
            <a:avLst/>
          </a:prstGeom>
          <a:solidFill>
            <a:srgbClr val="FFDC9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38" name="Oval 44">
            <a:extLst>
              <a:ext uri="{FF2B5EF4-FFF2-40B4-BE49-F238E27FC236}">
                <a16:creationId xmlns:a16="http://schemas.microsoft.com/office/drawing/2014/main" id="{7DD65DA4-F076-C242-813E-8C17DCABCCFB}"/>
              </a:ext>
            </a:extLst>
          </p:cNvPr>
          <p:cNvSpPr/>
          <p:nvPr userDrawn="1"/>
        </p:nvSpPr>
        <p:spPr>
          <a:xfrm>
            <a:off x="8092868" y="5249769"/>
            <a:ext cx="830997" cy="830997"/>
          </a:xfrm>
          <a:prstGeom prst="ellipse">
            <a:avLst/>
          </a:prstGeom>
          <a:solidFill>
            <a:srgbClr val="D7C3F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39" name="Oval 45">
            <a:extLst>
              <a:ext uri="{FF2B5EF4-FFF2-40B4-BE49-F238E27FC236}">
                <a16:creationId xmlns:a16="http://schemas.microsoft.com/office/drawing/2014/main" id="{8A44D99D-BF66-2848-B460-F59D8ECF5690}"/>
              </a:ext>
            </a:extLst>
          </p:cNvPr>
          <p:cNvSpPr/>
          <p:nvPr userDrawn="1"/>
        </p:nvSpPr>
        <p:spPr>
          <a:xfrm>
            <a:off x="9442811" y="5249769"/>
            <a:ext cx="830997" cy="830997"/>
          </a:xfrm>
          <a:prstGeom prst="ellipse">
            <a:avLst/>
          </a:prstGeom>
          <a:solidFill>
            <a:srgbClr val="F6C3C3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40" name="Oval 46">
            <a:extLst>
              <a:ext uri="{FF2B5EF4-FFF2-40B4-BE49-F238E27FC236}">
                <a16:creationId xmlns:a16="http://schemas.microsoft.com/office/drawing/2014/main" id="{9B130CEB-3D74-B647-BA6B-32F7D70FD354}"/>
              </a:ext>
            </a:extLst>
          </p:cNvPr>
          <p:cNvSpPr/>
          <p:nvPr userDrawn="1"/>
        </p:nvSpPr>
        <p:spPr>
          <a:xfrm>
            <a:off x="10792754" y="5249769"/>
            <a:ext cx="830997" cy="830997"/>
          </a:xfrm>
          <a:prstGeom prst="ellipse">
            <a:avLst/>
          </a:prstGeom>
          <a:solidFill>
            <a:srgbClr val="FFF07D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8670546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чистый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 descr="Icon&#10;&#10;Description automatically generated">
            <a:extLst>
              <a:ext uri="{FF2B5EF4-FFF2-40B4-BE49-F238E27FC236}">
                <a16:creationId xmlns:a16="http://schemas.microsoft.com/office/drawing/2014/main" id="{A7FA04E4-3213-8F41-B068-4DC28144142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17199" y="464363"/>
            <a:ext cx="448276" cy="448276"/>
          </a:xfrm>
          <a:prstGeom prst="rect">
            <a:avLst/>
          </a:prstGeom>
        </p:spPr>
      </p:pic>
      <p:cxnSp>
        <p:nvCxnSpPr>
          <p:cNvPr id="9" name="Straight Connector 19">
            <a:extLst>
              <a:ext uri="{FF2B5EF4-FFF2-40B4-BE49-F238E27FC236}">
                <a16:creationId xmlns:a16="http://schemas.microsoft.com/office/drawing/2014/main" id="{938052A0-3DF0-DC47-B7E0-C20EF981C230}"/>
              </a:ext>
            </a:extLst>
          </p:cNvPr>
          <p:cNvCxnSpPr>
            <a:cxnSpLocks/>
          </p:cNvCxnSpPr>
          <p:nvPr userDrawn="1"/>
        </p:nvCxnSpPr>
        <p:spPr>
          <a:xfrm>
            <a:off x="329868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21">
            <a:extLst>
              <a:ext uri="{FF2B5EF4-FFF2-40B4-BE49-F238E27FC236}">
                <a16:creationId xmlns:a16="http://schemas.microsoft.com/office/drawing/2014/main" id="{8C6147F0-3CA1-264C-B2B2-F88597196943}"/>
              </a:ext>
            </a:extLst>
          </p:cNvPr>
          <p:cNvCxnSpPr>
            <a:cxnSpLocks/>
          </p:cNvCxnSpPr>
          <p:nvPr userDrawn="1"/>
        </p:nvCxnSpPr>
        <p:spPr>
          <a:xfrm>
            <a:off x="609941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25">
            <a:extLst>
              <a:ext uri="{FF2B5EF4-FFF2-40B4-BE49-F238E27FC236}">
                <a16:creationId xmlns:a16="http://schemas.microsoft.com/office/drawing/2014/main" id="{62CDF50E-4D58-AF4A-ABFD-140AF88B3681}"/>
              </a:ext>
            </a:extLst>
          </p:cNvPr>
          <p:cNvCxnSpPr>
            <a:cxnSpLocks/>
          </p:cNvCxnSpPr>
          <p:nvPr userDrawn="1"/>
        </p:nvCxnSpPr>
        <p:spPr>
          <a:xfrm>
            <a:off x="10277081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62171D1-2A5B-7A4A-9760-17CCE51B9802}"/>
              </a:ext>
            </a:extLst>
          </p:cNvPr>
          <p:cNvSpPr txBox="1"/>
          <p:nvPr userDrawn="1"/>
        </p:nvSpPr>
        <p:spPr>
          <a:xfrm>
            <a:off x="10410201" y="532278"/>
            <a:ext cx="67197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fld id="{32AF94B5-93D7-5247-B727-C7089232F508}" type="slidenum">
              <a:rPr lang="ru-RU" sz="2000" smtClean="0">
                <a:solidFill>
                  <a:srgbClr val="102D69"/>
                </a:solidFill>
                <a:latin typeface="HSE Sans" panose="02000000000000000000" pitchFamily="2" charset="0"/>
              </a:rPr>
              <a:t>‹#›</a:t>
            </a:fld>
            <a:endParaRPr lang="ru-RU" sz="20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cxnSp>
        <p:nvCxnSpPr>
          <p:cNvPr id="13" name="Straight Connector 59">
            <a:extLst>
              <a:ext uri="{FF2B5EF4-FFF2-40B4-BE49-F238E27FC236}">
                <a16:creationId xmlns:a16="http://schemas.microsoft.com/office/drawing/2014/main" id="{3C71A0C3-CD3E-0748-98E5-6B2507CAB296}"/>
              </a:ext>
            </a:extLst>
          </p:cNvPr>
          <p:cNvCxnSpPr>
            <a:cxnSpLocks/>
          </p:cNvCxnSpPr>
          <p:nvPr userDrawn="1"/>
        </p:nvCxnSpPr>
        <p:spPr>
          <a:xfrm>
            <a:off x="11643868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Текст 37">
            <a:extLst>
              <a:ext uri="{FF2B5EF4-FFF2-40B4-BE49-F238E27FC236}">
                <a16:creationId xmlns:a16="http://schemas.microsoft.com/office/drawing/2014/main" id="{9856D01B-EC9A-6047-B7FB-D47084AB3F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43689" y="540904"/>
            <a:ext cx="1901825" cy="415925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i="0">
                <a:latin typeface="HSE Sans" panose="02000000000000000000" pitchFamily="2" charset="0"/>
              </a:defRPr>
            </a:lvl1pPr>
            <a:lvl2pPr marL="4572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2pPr>
            <a:lvl3pPr marL="9144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3pPr>
            <a:lvl4pPr marL="13716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4pPr>
            <a:lvl5pPr marL="18288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000" dirty="0">
                <a:latin typeface="HSE Sans" panose="02000000000000000000" pitchFamily="2" charset="0"/>
              </a:rPr>
              <a:t>Название подразделения</a:t>
            </a:r>
            <a:br>
              <a:rPr lang="ru-RU" sz="1000" dirty="0">
                <a:latin typeface="HSE Sans" panose="02000000000000000000" pitchFamily="2" charset="0"/>
              </a:rPr>
            </a:br>
            <a:r>
              <a:rPr lang="ru-RU" sz="1000" dirty="0">
                <a:latin typeface="HSE Sans" panose="02000000000000000000" pitchFamily="2" charset="0"/>
              </a:rPr>
              <a:t>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5" name="Текст 39">
            <a:extLst>
              <a:ext uri="{FF2B5EF4-FFF2-40B4-BE49-F238E27FC236}">
                <a16:creationId xmlns:a16="http://schemas.microsoft.com/office/drawing/2014/main" id="{83E23342-AC91-354A-9A28-A14FF7BADC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59163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презентации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7" name="Текст 39">
            <a:extLst>
              <a:ext uri="{FF2B5EF4-FFF2-40B4-BE49-F238E27FC236}">
                <a16:creationId xmlns:a16="http://schemas.microsoft.com/office/drawing/2014/main" id="{BB1CCE68-8F57-1A41-BC43-633D2EFC801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59892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раздела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5209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чисты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5234703-C735-5D41-99C2-019C7EBECCF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82F59B5-E815-AE43-BAE2-FA594BB42C0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5310809" y="2643809"/>
            <a:ext cx="1570383" cy="1570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064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_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4" descr="Icon&#10;&#10;Description automatically generated">
            <a:extLst>
              <a:ext uri="{FF2B5EF4-FFF2-40B4-BE49-F238E27FC236}">
                <a16:creationId xmlns:a16="http://schemas.microsoft.com/office/drawing/2014/main" id="{4A1436AC-5F96-2A4F-BFC7-B3442083EBE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17199" y="464363"/>
            <a:ext cx="448276" cy="448276"/>
          </a:xfrm>
          <a:prstGeom prst="rect">
            <a:avLst/>
          </a:prstGeom>
        </p:spPr>
      </p:pic>
      <p:cxnSp>
        <p:nvCxnSpPr>
          <p:cNvPr id="11" name="Straight Connector 19">
            <a:extLst>
              <a:ext uri="{FF2B5EF4-FFF2-40B4-BE49-F238E27FC236}">
                <a16:creationId xmlns:a16="http://schemas.microsoft.com/office/drawing/2014/main" id="{067DD2ED-246D-7D41-B51F-FED98BF873FD}"/>
              </a:ext>
            </a:extLst>
          </p:cNvPr>
          <p:cNvCxnSpPr>
            <a:cxnSpLocks/>
          </p:cNvCxnSpPr>
          <p:nvPr userDrawn="1"/>
        </p:nvCxnSpPr>
        <p:spPr>
          <a:xfrm>
            <a:off x="329868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21">
            <a:extLst>
              <a:ext uri="{FF2B5EF4-FFF2-40B4-BE49-F238E27FC236}">
                <a16:creationId xmlns:a16="http://schemas.microsoft.com/office/drawing/2014/main" id="{68E8C250-D449-A743-8975-B5BFB04D9744}"/>
              </a:ext>
            </a:extLst>
          </p:cNvPr>
          <p:cNvCxnSpPr>
            <a:cxnSpLocks/>
          </p:cNvCxnSpPr>
          <p:nvPr userDrawn="1"/>
        </p:nvCxnSpPr>
        <p:spPr>
          <a:xfrm>
            <a:off x="609941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25">
            <a:extLst>
              <a:ext uri="{FF2B5EF4-FFF2-40B4-BE49-F238E27FC236}">
                <a16:creationId xmlns:a16="http://schemas.microsoft.com/office/drawing/2014/main" id="{DD1C71CA-B883-AF42-959D-BCA5690AAA4B}"/>
              </a:ext>
            </a:extLst>
          </p:cNvPr>
          <p:cNvCxnSpPr>
            <a:cxnSpLocks/>
          </p:cNvCxnSpPr>
          <p:nvPr userDrawn="1"/>
        </p:nvCxnSpPr>
        <p:spPr>
          <a:xfrm>
            <a:off x="10277081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24D3A12E-0E10-C441-81D2-C3C1EB6A0537}"/>
              </a:ext>
            </a:extLst>
          </p:cNvPr>
          <p:cNvSpPr txBox="1"/>
          <p:nvPr userDrawn="1"/>
        </p:nvSpPr>
        <p:spPr>
          <a:xfrm>
            <a:off x="10410201" y="532278"/>
            <a:ext cx="67197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fld id="{32AF94B5-93D7-5247-B727-C7089232F508}" type="slidenum">
              <a:rPr lang="ru-RU" sz="2000" smtClean="0">
                <a:solidFill>
                  <a:srgbClr val="102D69"/>
                </a:solidFill>
                <a:latin typeface="HSE Sans" panose="02000000000000000000" pitchFamily="2" charset="0"/>
              </a:rPr>
              <a:t>‹#›</a:t>
            </a:fld>
            <a:endParaRPr lang="ru-RU" sz="20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cxnSp>
        <p:nvCxnSpPr>
          <p:cNvPr id="19" name="Straight Connector 59">
            <a:extLst>
              <a:ext uri="{FF2B5EF4-FFF2-40B4-BE49-F238E27FC236}">
                <a16:creationId xmlns:a16="http://schemas.microsoft.com/office/drawing/2014/main" id="{3447008E-4F3B-FC4E-B96D-3927FAE1ED17}"/>
              </a:ext>
            </a:extLst>
          </p:cNvPr>
          <p:cNvCxnSpPr>
            <a:cxnSpLocks/>
          </p:cNvCxnSpPr>
          <p:nvPr userDrawn="1"/>
        </p:nvCxnSpPr>
        <p:spPr>
          <a:xfrm>
            <a:off x="11643868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Рисунок 23">
            <a:extLst>
              <a:ext uri="{FF2B5EF4-FFF2-40B4-BE49-F238E27FC236}">
                <a16:creationId xmlns:a16="http://schemas.microsoft.com/office/drawing/2014/main" id="{61115A7A-23E5-E442-9551-F72F1CDA57B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684653" y="1447790"/>
            <a:ext cx="4325167" cy="4325107"/>
          </a:xfrm>
          <a:solidFill>
            <a:srgbClr val="D9D9D9"/>
          </a:solidFill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2">
                    <a:lumMod val="10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2800" dirty="0">
                <a:solidFill>
                  <a:schemeClr val="tx1"/>
                </a:solidFill>
                <a:latin typeface="HSE Sans" panose="02000000000000000000" pitchFamily="2" charset="0"/>
              </a:rPr>
              <a:t>Чтобы слайд не выглядел пустым, сюда можно поставить иллюстрацию или фотографию</a:t>
            </a:r>
            <a:endParaRPr lang="en-RU" sz="2800">
              <a:solidFill>
                <a:schemeClr val="tx1"/>
              </a:solidFill>
              <a:latin typeface="HSE Sans" panose="02000000000000000000" pitchFamily="2" charset="0"/>
            </a:endParaRPr>
          </a:p>
        </p:txBody>
      </p:sp>
      <p:sp>
        <p:nvSpPr>
          <p:cNvPr id="32" name="Заголовок 31">
            <a:extLst>
              <a:ext uri="{FF2B5EF4-FFF2-40B4-BE49-F238E27FC236}">
                <a16:creationId xmlns:a16="http://schemas.microsoft.com/office/drawing/2014/main" id="{9ED7AA97-D972-DF4F-B662-A65F2A544C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898" y="1447790"/>
            <a:ext cx="5245560" cy="777025"/>
          </a:xfrm>
        </p:spPr>
        <p:txBody>
          <a:bodyPr lIns="0" tIns="0" rIns="0" bIns="0" anchor="t">
            <a:normAutofit/>
          </a:bodyPr>
          <a:lstStyle>
            <a:lvl1pPr>
              <a:lnSpc>
                <a:spcPct val="100000"/>
              </a:lnSpc>
              <a:defRPr sz="2400" b="0" i="0">
                <a:latin typeface="HSE Sans" panose="02000000000000000000" pitchFamily="2" charset="0"/>
              </a:defRPr>
            </a:lvl1pPr>
          </a:lstStyle>
          <a:p>
            <a:r>
              <a:rPr lang="ru-RU" sz="2400" dirty="0">
                <a:solidFill>
                  <a:srgbClr val="102D69"/>
                </a:solidFill>
                <a:latin typeface="HSE Sans" panose="02000000000000000000" pitchFamily="2" charset="0"/>
              </a:rPr>
              <a:t>Заголовок может быть набран</a:t>
            </a:r>
            <a:br>
              <a:rPr lang="ru-RU" sz="2400" dirty="0">
                <a:solidFill>
                  <a:srgbClr val="102D69"/>
                </a:solidFill>
                <a:latin typeface="HSE Sans" panose="02000000000000000000" pitchFamily="2" charset="0"/>
              </a:rPr>
            </a:br>
            <a:r>
              <a:rPr lang="ru-RU" sz="2400" dirty="0">
                <a:solidFill>
                  <a:srgbClr val="102D69"/>
                </a:solidFill>
                <a:latin typeface="HSE Sans" panose="02000000000000000000" pitchFamily="2" charset="0"/>
              </a:rPr>
              <a:t>в две или три строки</a:t>
            </a:r>
            <a:r>
              <a:rPr lang="en-GB" sz="2400" dirty="0">
                <a:solidFill>
                  <a:srgbClr val="102D69"/>
                </a:solidFill>
                <a:latin typeface="HSE Sans" panose="02000000000000000000" pitchFamily="2" charset="0"/>
              </a:rPr>
              <a:t> (24 </a:t>
            </a:r>
            <a:r>
              <a:rPr lang="en-GB" sz="2400" dirty="0" err="1">
                <a:solidFill>
                  <a:srgbClr val="102D69"/>
                </a:solidFill>
                <a:latin typeface="HSE Sans" panose="02000000000000000000" pitchFamily="2" charset="0"/>
              </a:rPr>
              <a:t>pt</a:t>
            </a:r>
            <a:r>
              <a:rPr lang="en-GB" sz="2400" dirty="0">
                <a:solidFill>
                  <a:srgbClr val="102D69"/>
                </a:solidFill>
                <a:latin typeface="HSE Sans" panose="02000000000000000000" pitchFamily="2" charset="0"/>
              </a:rPr>
              <a:t>)</a:t>
            </a:r>
            <a:endParaRPr lang="ru-RU" sz="24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sp>
        <p:nvSpPr>
          <p:cNvPr id="36" name="Текст 35">
            <a:extLst>
              <a:ext uri="{FF2B5EF4-FFF2-40B4-BE49-F238E27FC236}">
                <a16:creationId xmlns:a16="http://schemas.microsoft.com/office/drawing/2014/main" id="{69E35E54-2B19-7441-876F-1C6A84F4F15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5897" y="2379663"/>
            <a:ext cx="5245561" cy="3393234"/>
          </a:xfrm>
        </p:spPr>
        <p:txBody>
          <a:bodyPr lIns="0" tIns="0" r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pPr lvl="0"/>
            <a:r>
              <a:rPr lang="ru-RU" dirty="0"/>
              <a:t>Небольшие куски текста (13</a:t>
            </a:r>
            <a:r>
              <a:rPr lang="en-US" dirty="0" err="1"/>
              <a:t>pt</a:t>
            </a:r>
            <a:r>
              <a:rPr lang="en-US" dirty="0"/>
              <a:t>) </a:t>
            </a:r>
            <a:r>
              <a:rPr lang="ru-RU" dirty="0"/>
              <a:t>можно набирать в одну колонку, но не делайте колонку на всю ширину экрана. Текст, набранный длинной строкой очень трудно читать, подумайте о тех, кто будет читать вашу презентацию. Старайтесь чтобы в строке было в среднем семь — девять слов. Большее количество слов в строке способствует хорошему сну, но не чтению. Если у вас есть свободное пространство и вы считаете, что текст одинок и ему нужна компания, то поставьте рядом небольшое изображение, которое иллюстрирует ваш текст или дополняет его.</a:t>
            </a:r>
          </a:p>
        </p:txBody>
      </p:sp>
      <p:sp>
        <p:nvSpPr>
          <p:cNvPr id="38" name="Текст 37">
            <a:extLst>
              <a:ext uri="{FF2B5EF4-FFF2-40B4-BE49-F238E27FC236}">
                <a16:creationId xmlns:a16="http://schemas.microsoft.com/office/drawing/2014/main" id="{7FB4A275-856E-364D-8AA4-2071AADC6AA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43689" y="540904"/>
            <a:ext cx="1901825" cy="415925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i="0">
                <a:latin typeface="HSE Sans" panose="02000000000000000000" pitchFamily="2" charset="0"/>
              </a:defRPr>
            </a:lvl1pPr>
            <a:lvl2pPr marL="4572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2pPr>
            <a:lvl3pPr marL="9144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3pPr>
            <a:lvl4pPr marL="13716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4pPr>
            <a:lvl5pPr marL="18288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000" dirty="0">
                <a:latin typeface="HSE Sans" panose="02000000000000000000" pitchFamily="2" charset="0"/>
              </a:rPr>
              <a:t>Название подразделения</a:t>
            </a:r>
            <a:br>
              <a:rPr lang="ru-RU" sz="1000" dirty="0">
                <a:latin typeface="HSE Sans" panose="02000000000000000000" pitchFamily="2" charset="0"/>
              </a:rPr>
            </a:br>
            <a:r>
              <a:rPr lang="ru-RU" sz="1000" dirty="0">
                <a:latin typeface="HSE Sans" panose="02000000000000000000" pitchFamily="2" charset="0"/>
              </a:rPr>
              <a:t>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40" name="Текст 39">
            <a:extLst>
              <a:ext uri="{FF2B5EF4-FFF2-40B4-BE49-F238E27FC236}">
                <a16:creationId xmlns:a16="http://schemas.microsoft.com/office/drawing/2014/main" id="{58FBA0EA-8BE0-A643-B258-4E5C3446717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59163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презентации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41" name="Текст 39">
            <a:extLst>
              <a:ext uri="{FF2B5EF4-FFF2-40B4-BE49-F238E27FC236}">
                <a16:creationId xmlns:a16="http://schemas.microsoft.com/office/drawing/2014/main" id="{0BEC062F-1BEB-DE4C-B7EE-C552C9D45F1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59892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раздела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12874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Icon&#10;&#10;Description automatically generated">
            <a:extLst>
              <a:ext uri="{FF2B5EF4-FFF2-40B4-BE49-F238E27FC236}">
                <a16:creationId xmlns:a16="http://schemas.microsoft.com/office/drawing/2014/main" id="{FDC66DB8-29BC-5940-A721-40F10021456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17199" y="464363"/>
            <a:ext cx="448276" cy="448276"/>
          </a:xfrm>
          <a:prstGeom prst="rect">
            <a:avLst/>
          </a:prstGeom>
        </p:spPr>
      </p:pic>
      <p:cxnSp>
        <p:nvCxnSpPr>
          <p:cNvPr id="8" name="Straight Connector 19">
            <a:extLst>
              <a:ext uri="{FF2B5EF4-FFF2-40B4-BE49-F238E27FC236}">
                <a16:creationId xmlns:a16="http://schemas.microsoft.com/office/drawing/2014/main" id="{DE27C859-478F-3648-8A9D-2C85DBDCAC09}"/>
              </a:ext>
            </a:extLst>
          </p:cNvPr>
          <p:cNvCxnSpPr>
            <a:cxnSpLocks/>
          </p:cNvCxnSpPr>
          <p:nvPr userDrawn="1"/>
        </p:nvCxnSpPr>
        <p:spPr>
          <a:xfrm>
            <a:off x="329868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21">
            <a:extLst>
              <a:ext uri="{FF2B5EF4-FFF2-40B4-BE49-F238E27FC236}">
                <a16:creationId xmlns:a16="http://schemas.microsoft.com/office/drawing/2014/main" id="{58EA1144-CFD8-1D47-B430-7014F576043B}"/>
              </a:ext>
            </a:extLst>
          </p:cNvPr>
          <p:cNvCxnSpPr>
            <a:cxnSpLocks/>
          </p:cNvCxnSpPr>
          <p:nvPr userDrawn="1"/>
        </p:nvCxnSpPr>
        <p:spPr>
          <a:xfrm>
            <a:off x="609941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25">
            <a:extLst>
              <a:ext uri="{FF2B5EF4-FFF2-40B4-BE49-F238E27FC236}">
                <a16:creationId xmlns:a16="http://schemas.microsoft.com/office/drawing/2014/main" id="{96EDC73C-5A3C-014E-8E52-04CAFCA9B20B}"/>
              </a:ext>
            </a:extLst>
          </p:cNvPr>
          <p:cNvCxnSpPr>
            <a:cxnSpLocks/>
          </p:cNvCxnSpPr>
          <p:nvPr userDrawn="1"/>
        </p:nvCxnSpPr>
        <p:spPr>
          <a:xfrm>
            <a:off x="10277081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5E88681-53A8-3B45-B80A-372EDFB53883}"/>
              </a:ext>
            </a:extLst>
          </p:cNvPr>
          <p:cNvSpPr txBox="1"/>
          <p:nvPr userDrawn="1"/>
        </p:nvSpPr>
        <p:spPr>
          <a:xfrm>
            <a:off x="10410201" y="532278"/>
            <a:ext cx="67197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fld id="{32AF94B5-93D7-5247-B727-C7089232F508}" type="slidenum">
              <a:rPr lang="ru-RU" sz="2000" smtClean="0">
                <a:solidFill>
                  <a:srgbClr val="102D69"/>
                </a:solidFill>
                <a:latin typeface="HSE Sans" panose="02000000000000000000" pitchFamily="2" charset="0"/>
              </a:rPr>
              <a:t>‹#›</a:t>
            </a:fld>
            <a:endParaRPr lang="ru-RU" sz="20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cxnSp>
        <p:nvCxnSpPr>
          <p:cNvPr id="12" name="Straight Connector 59">
            <a:extLst>
              <a:ext uri="{FF2B5EF4-FFF2-40B4-BE49-F238E27FC236}">
                <a16:creationId xmlns:a16="http://schemas.microsoft.com/office/drawing/2014/main" id="{EDA7D8BF-DF37-704F-B77F-7E40752ACE25}"/>
              </a:ext>
            </a:extLst>
          </p:cNvPr>
          <p:cNvCxnSpPr>
            <a:cxnSpLocks/>
          </p:cNvCxnSpPr>
          <p:nvPr userDrawn="1"/>
        </p:nvCxnSpPr>
        <p:spPr>
          <a:xfrm>
            <a:off x="11643868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Текст 37">
            <a:extLst>
              <a:ext uri="{FF2B5EF4-FFF2-40B4-BE49-F238E27FC236}">
                <a16:creationId xmlns:a16="http://schemas.microsoft.com/office/drawing/2014/main" id="{5026DBD8-54A3-1446-9D3B-BA2B38460F1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43689" y="540904"/>
            <a:ext cx="1901825" cy="415925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i="0">
                <a:latin typeface="HSE Sans" panose="02000000000000000000" pitchFamily="2" charset="0"/>
              </a:defRPr>
            </a:lvl1pPr>
            <a:lvl2pPr marL="4572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2pPr>
            <a:lvl3pPr marL="9144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3pPr>
            <a:lvl4pPr marL="13716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4pPr>
            <a:lvl5pPr marL="18288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000" dirty="0">
                <a:latin typeface="HSE Sans" panose="02000000000000000000" pitchFamily="2" charset="0"/>
              </a:rPr>
              <a:t>Название подразделения</a:t>
            </a:r>
            <a:br>
              <a:rPr lang="ru-RU" sz="1000" dirty="0">
                <a:latin typeface="HSE Sans" panose="02000000000000000000" pitchFamily="2" charset="0"/>
              </a:rPr>
            </a:br>
            <a:r>
              <a:rPr lang="ru-RU" sz="1000" dirty="0">
                <a:latin typeface="HSE Sans" panose="02000000000000000000" pitchFamily="2" charset="0"/>
              </a:rPr>
              <a:t>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4" name="Текст 39">
            <a:extLst>
              <a:ext uri="{FF2B5EF4-FFF2-40B4-BE49-F238E27FC236}">
                <a16:creationId xmlns:a16="http://schemas.microsoft.com/office/drawing/2014/main" id="{E8AA3569-5054-7D47-AB14-BCFB0440D0A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59163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презентации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6" name="Заголовок 31">
            <a:extLst>
              <a:ext uri="{FF2B5EF4-FFF2-40B4-BE49-F238E27FC236}">
                <a16:creationId xmlns:a16="http://schemas.microsoft.com/office/drawing/2014/main" id="{76942483-EB13-0A4B-8060-DB65024C29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897" y="1447790"/>
            <a:ext cx="11057955" cy="777025"/>
          </a:xfrm>
        </p:spPr>
        <p:txBody>
          <a:bodyPr lIns="0" tIns="0" rIns="0" bIns="0" anchor="t">
            <a:normAutofit/>
          </a:bodyPr>
          <a:lstStyle>
            <a:lvl1pPr>
              <a:lnSpc>
                <a:spcPct val="100000"/>
              </a:lnSpc>
              <a:defRPr sz="2400" b="0" i="0">
                <a:latin typeface="HSE Sans" panose="02000000000000000000" pitchFamily="2" charset="0"/>
              </a:defRPr>
            </a:lvl1pPr>
          </a:lstStyle>
          <a:p>
            <a:r>
              <a:rPr lang="ru-RU" sz="2400" dirty="0">
                <a:solidFill>
                  <a:srgbClr val="102D69"/>
                </a:solidFill>
                <a:latin typeface="HSE Sans" panose="02000000000000000000" pitchFamily="2" charset="0"/>
              </a:rPr>
              <a:t>Заголовок может быть набран в две или три строки</a:t>
            </a:r>
            <a:r>
              <a:rPr lang="en-GB" sz="2400" dirty="0">
                <a:solidFill>
                  <a:srgbClr val="102D69"/>
                </a:solidFill>
                <a:latin typeface="HSE Sans" panose="02000000000000000000" pitchFamily="2" charset="0"/>
              </a:rPr>
              <a:t> (24 </a:t>
            </a:r>
            <a:r>
              <a:rPr lang="en-GB" sz="2400" dirty="0" err="1">
                <a:solidFill>
                  <a:srgbClr val="102D69"/>
                </a:solidFill>
                <a:latin typeface="HSE Sans" panose="02000000000000000000" pitchFamily="2" charset="0"/>
              </a:rPr>
              <a:t>pt</a:t>
            </a:r>
            <a:r>
              <a:rPr lang="en-GB" sz="2400" dirty="0">
                <a:solidFill>
                  <a:srgbClr val="102D69"/>
                </a:solidFill>
                <a:latin typeface="HSE Sans" panose="02000000000000000000" pitchFamily="2" charset="0"/>
              </a:rPr>
              <a:t>)</a:t>
            </a:r>
            <a:endParaRPr lang="ru-RU" sz="24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sp>
        <p:nvSpPr>
          <p:cNvPr id="17" name="Текст 35">
            <a:extLst>
              <a:ext uri="{FF2B5EF4-FFF2-40B4-BE49-F238E27FC236}">
                <a16:creationId xmlns:a16="http://schemas.microsoft.com/office/drawing/2014/main" id="{66FAD63B-F743-0F47-BBE3-D7731766705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5897" y="2379663"/>
            <a:ext cx="11057971" cy="3745092"/>
          </a:xfrm>
        </p:spPr>
        <p:txBody>
          <a:bodyPr lIns="0" tIns="0" rIns="0" numCol="3" spcCol="25200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300" dirty="0">
                <a:latin typeface="HSE Sans" panose="02000000000000000000" pitchFamily="2" charset="0"/>
              </a:rPr>
              <a:t>Если текста много, то рекомендуем набирать его в несколько колонок, две или три. Текст, набранный длинной строкой очень трудно читать, подумайте о тех, кто будет читать вашу презентацию. Старайтесь чтобы в строке было в среднем семь — девять слов. Большее количество слов в строке способствует хорошему сну, но не чтению. Если текста много, то рекомендуем набирать его в несколько колонок, две или три. Текст, набранный длинной строкой очень трудно читать, подумайте о тех, кто будет читать вашу презентацию. Старайтесь чтобы в строке было в среднем семь — девять слов. Большее количество слов в строке способствует хорошему сну, но не чтению. Если текста много, то рекомендуем набирать его в несколько колонок, две или три. Текст, набранный длинной строкой очень трудно читать, подумайте о тех, кто будет читать вашу презентацию. Старайтесь чтобы в строке было в среднем семь — девять слов. Большее количество слов в строке способствует хорошему сну, но не чтению. Если текста много, то рекомендуем набирать его в несколько колонок, две или три. Текст, набранный длинной строкой очень трудно читать, подумайте о тех, кто будет читать вашу презентацию. Старайтесь чтобы в строке было в среднем семь — девять слов. Большее количество слов в строке способствует хорошему сну, но не чтению. Если текста много, то рекомендуем набирать его в несколько колонок, две или три. Текст, набранный длинной строкой очень трудно читать, подумайте о тех, кто будет читать вашу презентацию. Старайтесь чтобы в строке было в среднем семь — девять слов. Большее количество слов в строке способствует хорошему сну, но не чтению. Если текста много, то рекомендуем набирать его в несколько колонок, две или три. Текст, набранный длинной строкой очень трудно читать, подумайте о тех, кто будет читать вашу презентацию. Старайтесь чтобы в строке было в среднем семь — девять слов. Большее количество слов в строке способствует хорошему сну, но не чтению. Если текста много, то рекомендуем набирать его в несколько колонок, две или три. Текст, набранный длинной строкой очень трудно читать, подумайте о тех, кто будет читать вашу презентацию. Старайтесь чтобы в строке было в среднем семь — девять слов. Большее количество слов в строке способствует хорошему сну, но не чтению.</a:t>
            </a:r>
          </a:p>
        </p:txBody>
      </p:sp>
      <p:sp>
        <p:nvSpPr>
          <p:cNvPr id="18" name="Текст 39">
            <a:extLst>
              <a:ext uri="{FF2B5EF4-FFF2-40B4-BE49-F238E27FC236}">
                <a16:creationId xmlns:a16="http://schemas.microsoft.com/office/drawing/2014/main" id="{8A048480-30C9-044E-8C2E-0F67398FEE1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59892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раздела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71834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_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Icon&#10;&#10;Description automatically generated">
            <a:extLst>
              <a:ext uri="{FF2B5EF4-FFF2-40B4-BE49-F238E27FC236}">
                <a16:creationId xmlns:a16="http://schemas.microsoft.com/office/drawing/2014/main" id="{0E78CA68-7A0C-CF41-9AC6-A547FB9EC3B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17199" y="464363"/>
            <a:ext cx="448276" cy="448276"/>
          </a:xfrm>
          <a:prstGeom prst="rect">
            <a:avLst/>
          </a:prstGeom>
        </p:spPr>
      </p:pic>
      <p:cxnSp>
        <p:nvCxnSpPr>
          <p:cNvPr id="8" name="Straight Connector 19">
            <a:extLst>
              <a:ext uri="{FF2B5EF4-FFF2-40B4-BE49-F238E27FC236}">
                <a16:creationId xmlns:a16="http://schemas.microsoft.com/office/drawing/2014/main" id="{45DC512A-A23B-B24D-A1F6-6793976867CF}"/>
              </a:ext>
            </a:extLst>
          </p:cNvPr>
          <p:cNvCxnSpPr>
            <a:cxnSpLocks/>
          </p:cNvCxnSpPr>
          <p:nvPr userDrawn="1"/>
        </p:nvCxnSpPr>
        <p:spPr>
          <a:xfrm>
            <a:off x="329868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21">
            <a:extLst>
              <a:ext uri="{FF2B5EF4-FFF2-40B4-BE49-F238E27FC236}">
                <a16:creationId xmlns:a16="http://schemas.microsoft.com/office/drawing/2014/main" id="{21F91649-DF0F-5F45-A43B-2CED9ACDD049}"/>
              </a:ext>
            </a:extLst>
          </p:cNvPr>
          <p:cNvCxnSpPr>
            <a:cxnSpLocks/>
          </p:cNvCxnSpPr>
          <p:nvPr userDrawn="1"/>
        </p:nvCxnSpPr>
        <p:spPr>
          <a:xfrm>
            <a:off x="609941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25">
            <a:extLst>
              <a:ext uri="{FF2B5EF4-FFF2-40B4-BE49-F238E27FC236}">
                <a16:creationId xmlns:a16="http://schemas.microsoft.com/office/drawing/2014/main" id="{3137B760-1A50-1845-B7F2-1EF31C71C72B}"/>
              </a:ext>
            </a:extLst>
          </p:cNvPr>
          <p:cNvCxnSpPr>
            <a:cxnSpLocks/>
          </p:cNvCxnSpPr>
          <p:nvPr userDrawn="1"/>
        </p:nvCxnSpPr>
        <p:spPr>
          <a:xfrm>
            <a:off x="10277081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5ECCF8F-5855-7943-B503-5573887A534D}"/>
              </a:ext>
            </a:extLst>
          </p:cNvPr>
          <p:cNvSpPr txBox="1"/>
          <p:nvPr userDrawn="1"/>
        </p:nvSpPr>
        <p:spPr>
          <a:xfrm>
            <a:off x="10410201" y="532278"/>
            <a:ext cx="67197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fld id="{32AF94B5-93D7-5247-B727-C7089232F508}" type="slidenum">
              <a:rPr lang="ru-RU" sz="2000" smtClean="0">
                <a:solidFill>
                  <a:srgbClr val="102D69"/>
                </a:solidFill>
                <a:latin typeface="HSE Sans" panose="02000000000000000000" pitchFamily="2" charset="0"/>
              </a:rPr>
              <a:t>‹#›</a:t>
            </a:fld>
            <a:endParaRPr lang="ru-RU" sz="20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cxnSp>
        <p:nvCxnSpPr>
          <p:cNvPr id="12" name="Straight Connector 59">
            <a:extLst>
              <a:ext uri="{FF2B5EF4-FFF2-40B4-BE49-F238E27FC236}">
                <a16:creationId xmlns:a16="http://schemas.microsoft.com/office/drawing/2014/main" id="{FB81B23D-CDD8-E64C-9887-3540F7EE1C4B}"/>
              </a:ext>
            </a:extLst>
          </p:cNvPr>
          <p:cNvCxnSpPr>
            <a:cxnSpLocks/>
          </p:cNvCxnSpPr>
          <p:nvPr userDrawn="1"/>
        </p:nvCxnSpPr>
        <p:spPr>
          <a:xfrm>
            <a:off x="11643868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Текст 37">
            <a:extLst>
              <a:ext uri="{FF2B5EF4-FFF2-40B4-BE49-F238E27FC236}">
                <a16:creationId xmlns:a16="http://schemas.microsoft.com/office/drawing/2014/main" id="{C2D710AE-3CBE-5940-A7EB-F96132E6592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43689" y="540904"/>
            <a:ext cx="1901825" cy="415925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i="0">
                <a:latin typeface="HSE Sans" panose="02000000000000000000" pitchFamily="2" charset="0"/>
              </a:defRPr>
            </a:lvl1pPr>
            <a:lvl2pPr marL="4572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2pPr>
            <a:lvl3pPr marL="9144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3pPr>
            <a:lvl4pPr marL="13716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4pPr>
            <a:lvl5pPr marL="18288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000" dirty="0">
                <a:latin typeface="HSE Sans" panose="02000000000000000000" pitchFamily="2" charset="0"/>
              </a:rPr>
              <a:t>Название подразделения</a:t>
            </a:r>
            <a:br>
              <a:rPr lang="ru-RU" sz="1000" dirty="0">
                <a:latin typeface="HSE Sans" panose="02000000000000000000" pitchFamily="2" charset="0"/>
              </a:rPr>
            </a:br>
            <a:r>
              <a:rPr lang="ru-RU" sz="1000" dirty="0">
                <a:latin typeface="HSE Sans" panose="02000000000000000000" pitchFamily="2" charset="0"/>
              </a:rPr>
              <a:t>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4" name="Текст 39">
            <a:extLst>
              <a:ext uri="{FF2B5EF4-FFF2-40B4-BE49-F238E27FC236}">
                <a16:creationId xmlns:a16="http://schemas.microsoft.com/office/drawing/2014/main" id="{FCC5A33D-0A3C-F140-B745-367744A5F30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59163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презентации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7" name="Текст 35">
            <a:extLst>
              <a:ext uri="{FF2B5EF4-FFF2-40B4-BE49-F238E27FC236}">
                <a16:creationId xmlns:a16="http://schemas.microsoft.com/office/drawing/2014/main" id="{5163BE0A-A745-414A-AF21-D968BD69D2D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5898" y="2379663"/>
            <a:ext cx="4322531" cy="2399371"/>
          </a:xfrm>
        </p:spPr>
        <p:txBody>
          <a:bodyPr lIns="0" tIns="0" r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pPr lvl="0"/>
            <a:r>
              <a:rPr lang="ru-RU" dirty="0"/>
              <a:t>Небольшие куски текста (13</a:t>
            </a:r>
            <a:r>
              <a:rPr lang="en-US" dirty="0" err="1"/>
              <a:t>pt</a:t>
            </a:r>
            <a:r>
              <a:rPr lang="en-US" dirty="0"/>
              <a:t>) </a:t>
            </a:r>
            <a:r>
              <a:rPr lang="ru-RU" dirty="0"/>
              <a:t>можно набирать в одну колонку, но не делайте колонку на всю ширину экрана. Текст, набранный длинной строкой очень трудно читать, подумайте о тех, кто будет читать вашу презентацию. Старайтесь чтобы в строке было в среднем семь — девять слов. Большее количество слов в строке способствует хорошему сну, но не чтению. Если у вас есть свободное пространство и вы считаете, что текст одинок и ему нужна компания, то поставьте рядом небольшое изображение, которое иллюстрирует ваш текст или дополняет его.</a:t>
            </a:r>
          </a:p>
        </p:txBody>
      </p:sp>
      <p:sp>
        <p:nvSpPr>
          <p:cNvPr id="20" name="Текст 35">
            <a:extLst>
              <a:ext uri="{FF2B5EF4-FFF2-40B4-BE49-F238E27FC236}">
                <a16:creationId xmlns:a16="http://schemas.microsoft.com/office/drawing/2014/main" id="{B3D47CF6-5FC1-2346-8894-A7CC39063DE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5897" y="5183249"/>
            <a:ext cx="3934345" cy="553998"/>
          </a:xfrm>
        </p:spPr>
        <p:txBody>
          <a:bodyPr lIns="0" tIns="0" r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Примечания, или любая другая пояснительная или дополнительная информация набираются шрифтом размером 10 </a:t>
            </a:r>
            <a:r>
              <a:rPr lang="en-GB" sz="1000" dirty="0" err="1">
                <a:latin typeface="HSE Sans" panose="02000000000000000000" pitchFamily="2" charset="0"/>
              </a:rPr>
              <a:t>pt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23" name="Текст 22">
            <a:extLst>
              <a:ext uri="{FF2B5EF4-FFF2-40B4-BE49-F238E27FC236}">
                <a16:creationId xmlns:a16="http://schemas.microsoft.com/office/drawing/2014/main" id="{CD14B8F3-89C2-9F45-809E-D1EAF85AC56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59892" y="2379663"/>
            <a:ext cx="5383968" cy="3451794"/>
          </a:xfr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2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3200" dirty="0">
                <a:solidFill>
                  <a:srgbClr val="102D69"/>
                </a:solidFill>
                <a:latin typeface="HSE Sans" panose="02000000000000000000" pitchFamily="2" charset="0"/>
              </a:rPr>
              <a:t>Небольшую фразу, с важной информацией, можно выделить, набрав ее более крупным кеглем, чем обычный  текст. Делать это часто не рекомендуется.</a:t>
            </a:r>
          </a:p>
          <a:p>
            <a:pPr lvl="0"/>
            <a:endParaRPr lang="ru-RU" dirty="0"/>
          </a:p>
        </p:txBody>
      </p:sp>
      <p:sp>
        <p:nvSpPr>
          <p:cNvPr id="24" name="Текст 39">
            <a:extLst>
              <a:ext uri="{FF2B5EF4-FFF2-40B4-BE49-F238E27FC236}">
                <a16:creationId xmlns:a16="http://schemas.microsoft.com/office/drawing/2014/main" id="{3BE4279A-8109-B244-B721-18F10C696B1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59892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раздела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25" name="Заголовок 31">
            <a:extLst>
              <a:ext uri="{FF2B5EF4-FFF2-40B4-BE49-F238E27FC236}">
                <a16:creationId xmlns:a16="http://schemas.microsoft.com/office/drawing/2014/main" id="{B32DC3D4-97A5-3E4F-A29B-422D5E3129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897" y="1447790"/>
            <a:ext cx="11057955" cy="777025"/>
          </a:xfrm>
        </p:spPr>
        <p:txBody>
          <a:bodyPr lIns="0" tIns="0" rIns="0" bIns="0" anchor="t">
            <a:normAutofit/>
          </a:bodyPr>
          <a:lstStyle>
            <a:lvl1pPr>
              <a:lnSpc>
                <a:spcPct val="100000"/>
              </a:lnSpc>
              <a:defRPr sz="2400" b="0" i="0">
                <a:latin typeface="HSE Sans" panose="02000000000000000000" pitchFamily="2" charset="0"/>
              </a:defRPr>
            </a:lvl1pPr>
          </a:lstStyle>
          <a:p>
            <a:r>
              <a:rPr lang="ru-RU" sz="2400" dirty="0">
                <a:solidFill>
                  <a:srgbClr val="102D69"/>
                </a:solidFill>
                <a:latin typeface="HSE Sans" panose="02000000000000000000" pitchFamily="2" charset="0"/>
              </a:rPr>
              <a:t>Заголовок может быть набран в две или три строки</a:t>
            </a:r>
            <a:r>
              <a:rPr lang="en-GB" sz="2400" dirty="0">
                <a:solidFill>
                  <a:srgbClr val="102D69"/>
                </a:solidFill>
                <a:latin typeface="HSE Sans" panose="02000000000000000000" pitchFamily="2" charset="0"/>
              </a:rPr>
              <a:t> (24 </a:t>
            </a:r>
            <a:r>
              <a:rPr lang="en-GB" sz="2400" dirty="0" err="1">
                <a:solidFill>
                  <a:srgbClr val="102D69"/>
                </a:solidFill>
                <a:latin typeface="HSE Sans" panose="02000000000000000000" pitchFamily="2" charset="0"/>
              </a:rPr>
              <a:t>pt</a:t>
            </a:r>
            <a:r>
              <a:rPr lang="en-GB" sz="2400" dirty="0">
                <a:solidFill>
                  <a:srgbClr val="102D69"/>
                </a:solidFill>
                <a:latin typeface="HSE Sans" panose="02000000000000000000" pitchFamily="2" charset="0"/>
              </a:rPr>
              <a:t>)</a:t>
            </a:r>
            <a:endParaRPr lang="ru-RU" sz="24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37956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График_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Icon&#10;&#10;Description automatically generated">
            <a:extLst>
              <a:ext uri="{FF2B5EF4-FFF2-40B4-BE49-F238E27FC236}">
                <a16:creationId xmlns:a16="http://schemas.microsoft.com/office/drawing/2014/main" id="{9E89D752-CAC6-0943-9A3D-4C52DBF50CE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17199" y="464363"/>
            <a:ext cx="448276" cy="448276"/>
          </a:xfrm>
          <a:prstGeom prst="rect">
            <a:avLst/>
          </a:prstGeom>
        </p:spPr>
      </p:pic>
      <p:cxnSp>
        <p:nvCxnSpPr>
          <p:cNvPr id="8" name="Straight Connector 19">
            <a:extLst>
              <a:ext uri="{FF2B5EF4-FFF2-40B4-BE49-F238E27FC236}">
                <a16:creationId xmlns:a16="http://schemas.microsoft.com/office/drawing/2014/main" id="{64D89E64-93BB-044D-B3D4-8F2679C5CA4C}"/>
              </a:ext>
            </a:extLst>
          </p:cNvPr>
          <p:cNvCxnSpPr>
            <a:cxnSpLocks/>
          </p:cNvCxnSpPr>
          <p:nvPr userDrawn="1"/>
        </p:nvCxnSpPr>
        <p:spPr>
          <a:xfrm>
            <a:off x="329868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21">
            <a:extLst>
              <a:ext uri="{FF2B5EF4-FFF2-40B4-BE49-F238E27FC236}">
                <a16:creationId xmlns:a16="http://schemas.microsoft.com/office/drawing/2014/main" id="{D0C3B169-866D-C645-AF76-00F8C2A97E9B}"/>
              </a:ext>
            </a:extLst>
          </p:cNvPr>
          <p:cNvCxnSpPr>
            <a:cxnSpLocks/>
          </p:cNvCxnSpPr>
          <p:nvPr userDrawn="1"/>
        </p:nvCxnSpPr>
        <p:spPr>
          <a:xfrm>
            <a:off x="609941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25">
            <a:extLst>
              <a:ext uri="{FF2B5EF4-FFF2-40B4-BE49-F238E27FC236}">
                <a16:creationId xmlns:a16="http://schemas.microsoft.com/office/drawing/2014/main" id="{FDDF48AB-D8AE-0E42-A544-8EA5B8744778}"/>
              </a:ext>
            </a:extLst>
          </p:cNvPr>
          <p:cNvCxnSpPr>
            <a:cxnSpLocks/>
          </p:cNvCxnSpPr>
          <p:nvPr userDrawn="1"/>
        </p:nvCxnSpPr>
        <p:spPr>
          <a:xfrm>
            <a:off x="10277081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6DF89EC-1E7C-3B40-85F4-6D19A7D29AC7}"/>
              </a:ext>
            </a:extLst>
          </p:cNvPr>
          <p:cNvSpPr txBox="1"/>
          <p:nvPr userDrawn="1"/>
        </p:nvSpPr>
        <p:spPr>
          <a:xfrm>
            <a:off x="10410201" y="532278"/>
            <a:ext cx="67197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fld id="{32AF94B5-93D7-5247-B727-C7089232F508}" type="slidenum">
              <a:rPr lang="ru-RU" sz="2000" smtClean="0">
                <a:solidFill>
                  <a:srgbClr val="102D69"/>
                </a:solidFill>
                <a:latin typeface="HSE Sans" panose="02000000000000000000" pitchFamily="2" charset="0"/>
              </a:rPr>
              <a:t>‹#›</a:t>
            </a:fld>
            <a:endParaRPr lang="ru-RU" sz="20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cxnSp>
        <p:nvCxnSpPr>
          <p:cNvPr id="12" name="Straight Connector 59">
            <a:extLst>
              <a:ext uri="{FF2B5EF4-FFF2-40B4-BE49-F238E27FC236}">
                <a16:creationId xmlns:a16="http://schemas.microsoft.com/office/drawing/2014/main" id="{019D6862-BD52-734D-9E19-38C147CA2D29}"/>
              </a:ext>
            </a:extLst>
          </p:cNvPr>
          <p:cNvCxnSpPr>
            <a:cxnSpLocks/>
          </p:cNvCxnSpPr>
          <p:nvPr userDrawn="1"/>
        </p:nvCxnSpPr>
        <p:spPr>
          <a:xfrm>
            <a:off x="11643868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Текст 37">
            <a:extLst>
              <a:ext uri="{FF2B5EF4-FFF2-40B4-BE49-F238E27FC236}">
                <a16:creationId xmlns:a16="http://schemas.microsoft.com/office/drawing/2014/main" id="{A9BD5ADD-B3F2-C342-82F7-83683F040D2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43689" y="540904"/>
            <a:ext cx="1901825" cy="415925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i="0">
                <a:latin typeface="HSE Sans" panose="02000000000000000000" pitchFamily="2" charset="0"/>
              </a:defRPr>
            </a:lvl1pPr>
            <a:lvl2pPr marL="4572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2pPr>
            <a:lvl3pPr marL="9144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3pPr>
            <a:lvl4pPr marL="13716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4pPr>
            <a:lvl5pPr marL="18288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000" dirty="0">
                <a:latin typeface="HSE Sans" panose="02000000000000000000" pitchFamily="2" charset="0"/>
              </a:rPr>
              <a:t>Название подразделения</a:t>
            </a:r>
            <a:br>
              <a:rPr lang="ru-RU" sz="1000" dirty="0">
                <a:latin typeface="HSE Sans" panose="02000000000000000000" pitchFamily="2" charset="0"/>
              </a:rPr>
            </a:br>
            <a:r>
              <a:rPr lang="ru-RU" sz="1000" dirty="0">
                <a:latin typeface="HSE Sans" panose="02000000000000000000" pitchFamily="2" charset="0"/>
              </a:rPr>
              <a:t>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4" name="Текст 39">
            <a:extLst>
              <a:ext uri="{FF2B5EF4-FFF2-40B4-BE49-F238E27FC236}">
                <a16:creationId xmlns:a16="http://schemas.microsoft.com/office/drawing/2014/main" id="{4F15CBC0-FC8B-744E-95A7-C9863CDC31B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59163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презентации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6" name="Текст 39">
            <a:extLst>
              <a:ext uri="{FF2B5EF4-FFF2-40B4-BE49-F238E27FC236}">
                <a16:creationId xmlns:a16="http://schemas.microsoft.com/office/drawing/2014/main" id="{BC3B54AA-A0BD-E646-B3B7-C0E724D26D2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59892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раздела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7" name="Заголовок 31">
            <a:extLst>
              <a:ext uri="{FF2B5EF4-FFF2-40B4-BE49-F238E27FC236}">
                <a16:creationId xmlns:a16="http://schemas.microsoft.com/office/drawing/2014/main" id="{B3F16318-C9C3-B948-A508-4BC53D0B77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899" y="1447790"/>
            <a:ext cx="4322530" cy="777025"/>
          </a:xfrm>
        </p:spPr>
        <p:txBody>
          <a:bodyPr lIns="0" tIns="0" rIns="0" bIns="0" anchor="t">
            <a:normAutofit/>
          </a:bodyPr>
          <a:lstStyle>
            <a:lvl1pPr>
              <a:lnSpc>
                <a:spcPct val="100000"/>
              </a:lnSpc>
              <a:defRPr sz="2400" b="0" i="0">
                <a:latin typeface="HSE Sans" panose="02000000000000000000" pitchFamily="2" charset="0"/>
              </a:defRPr>
            </a:lvl1pPr>
          </a:lstStyle>
          <a:p>
            <a:r>
              <a:rPr lang="ru-RU" sz="2400" dirty="0">
                <a:solidFill>
                  <a:srgbClr val="102D69"/>
                </a:solidFill>
                <a:latin typeface="HSE Sans" panose="02000000000000000000" pitchFamily="2" charset="0"/>
              </a:rPr>
              <a:t>Заголовок может быть набран </a:t>
            </a:r>
            <a:br>
              <a:rPr lang="ru-RU" sz="2400" dirty="0">
                <a:solidFill>
                  <a:srgbClr val="102D69"/>
                </a:solidFill>
                <a:latin typeface="HSE Sans" panose="02000000000000000000" pitchFamily="2" charset="0"/>
              </a:rPr>
            </a:br>
            <a:r>
              <a:rPr lang="ru-RU" sz="2400" dirty="0">
                <a:solidFill>
                  <a:srgbClr val="102D69"/>
                </a:solidFill>
                <a:latin typeface="HSE Sans" panose="02000000000000000000" pitchFamily="2" charset="0"/>
              </a:rPr>
              <a:t>в две или три строки</a:t>
            </a:r>
            <a:r>
              <a:rPr lang="en-GB" sz="2400" dirty="0">
                <a:solidFill>
                  <a:srgbClr val="102D69"/>
                </a:solidFill>
                <a:latin typeface="HSE Sans" panose="02000000000000000000" pitchFamily="2" charset="0"/>
              </a:rPr>
              <a:t> (24 </a:t>
            </a:r>
            <a:r>
              <a:rPr lang="en-GB" sz="2400" dirty="0" err="1">
                <a:solidFill>
                  <a:srgbClr val="102D69"/>
                </a:solidFill>
                <a:latin typeface="HSE Sans" panose="02000000000000000000" pitchFamily="2" charset="0"/>
              </a:rPr>
              <a:t>pt</a:t>
            </a:r>
            <a:r>
              <a:rPr lang="en-GB" sz="2400" dirty="0">
                <a:solidFill>
                  <a:srgbClr val="102D69"/>
                </a:solidFill>
                <a:latin typeface="HSE Sans" panose="02000000000000000000" pitchFamily="2" charset="0"/>
              </a:rPr>
              <a:t>)</a:t>
            </a:r>
            <a:endParaRPr lang="ru-RU" sz="24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sp>
        <p:nvSpPr>
          <p:cNvPr id="18" name="Текст 35">
            <a:extLst>
              <a:ext uri="{FF2B5EF4-FFF2-40B4-BE49-F238E27FC236}">
                <a16:creationId xmlns:a16="http://schemas.microsoft.com/office/drawing/2014/main" id="{23B3E5FB-BBCE-4149-AD9A-8CAB06CC9FC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5898" y="2379663"/>
            <a:ext cx="4322531" cy="2399371"/>
          </a:xfrm>
        </p:spPr>
        <p:txBody>
          <a:bodyPr lIns="0" tIns="0" r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en-GB" sz="1300" dirty="0">
                <a:latin typeface="HSE Sans" panose="02000000000000000000" pitchFamily="2" charset="0"/>
              </a:rPr>
              <a:t>Lorem ipsum </a:t>
            </a:r>
            <a:r>
              <a:rPr lang="en-GB" sz="1300" dirty="0" err="1">
                <a:latin typeface="HSE Sans" panose="02000000000000000000" pitchFamily="2" charset="0"/>
              </a:rPr>
              <a:t>dolor</a:t>
            </a:r>
            <a:r>
              <a:rPr lang="en-GB" sz="1300" dirty="0">
                <a:latin typeface="HSE Sans" panose="02000000000000000000" pitchFamily="2" charset="0"/>
              </a:rPr>
              <a:t> sit </a:t>
            </a:r>
            <a:r>
              <a:rPr lang="en-GB" sz="1300" dirty="0" err="1">
                <a:latin typeface="HSE Sans" panose="02000000000000000000" pitchFamily="2" charset="0"/>
              </a:rPr>
              <a:t>amet</a:t>
            </a:r>
            <a:r>
              <a:rPr lang="en-GB" sz="1300" dirty="0">
                <a:latin typeface="HSE Sans" panose="02000000000000000000" pitchFamily="2" charset="0"/>
              </a:rPr>
              <a:t>, </a:t>
            </a:r>
            <a:r>
              <a:rPr lang="en-GB" sz="1300" dirty="0" err="1">
                <a:latin typeface="HSE Sans" panose="02000000000000000000" pitchFamily="2" charset="0"/>
              </a:rPr>
              <a:t>consectetur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adipiscing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elit</a:t>
            </a:r>
            <a:r>
              <a:rPr lang="en-GB" sz="1300" dirty="0">
                <a:latin typeface="HSE Sans" panose="02000000000000000000" pitchFamily="2" charset="0"/>
              </a:rPr>
              <a:t>, </a:t>
            </a:r>
            <a:r>
              <a:rPr lang="en-GB" sz="1300" dirty="0" err="1">
                <a:latin typeface="HSE Sans" panose="02000000000000000000" pitchFamily="2" charset="0"/>
              </a:rPr>
              <a:t>sed</a:t>
            </a:r>
            <a:r>
              <a:rPr lang="en-GB" sz="1300" dirty="0">
                <a:latin typeface="HSE Sans" panose="02000000000000000000" pitchFamily="2" charset="0"/>
              </a:rPr>
              <a:t> do </a:t>
            </a:r>
            <a:r>
              <a:rPr lang="en-GB" sz="1300" dirty="0" err="1">
                <a:latin typeface="HSE Sans" panose="02000000000000000000" pitchFamily="2" charset="0"/>
              </a:rPr>
              <a:t>eiusmod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tempor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incididunt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ut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labore</a:t>
            </a:r>
            <a:r>
              <a:rPr lang="en-GB" sz="1300" dirty="0">
                <a:latin typeface="HSE Sans" panose="02000000000000000000" pitchFamily="2" charset="0"/>
              </a:rPr>
              <a:t> et dolore magna </a:t>
            </a:r>
            <a:r>
              <a:rPr lang="en-GB" sz="1300" dirty="0" err="1">
                <a:latin typeface="HSE Sans" panose="02000000000000000000" pitchFamily="2" charset="0"/>
              </a:rPr>
              <a:t>aliqua</a:t>
            </a:r>
            <a:r>
              <a:rPr lang="en-GB" sz="1300" dirty="0">
                <a:latin typeface="HSE Sans" panose="02000000000000000000" pitchFamily="2" charset="0"/>
              </a:rPr>
              <a:t>. Ut </a:t>
            </a:r>
            <a:r>
              <a:rPr lang="en-GB" sz="1300" dirty="0" err="1">
                <a:latin typeface="HSE Sans" panose="02000000000000000000" pitchFamily="2" charset="0"/>
              </a:rPr>
              <a:t>enim</a:t>
            </a:r>
            <a:r>
              <a:rPr lang="en-GB" sz="1300" dirty="0">
                <a:latin typeface="HSE Sans" panose="02000000000000000000" pitchFamily="2" charset="0"/>
              </a:rPr>
              <a:t> ad minim </a:t>
            </a:r>
            <a:r>
              <a:rPr lang="en-GB" sz="1300" dirty="0" err="1">
                <a:latin typeface="HSE Sans" panose="02000000000000000000" pitchFamily="2" charset="0"/>
              </a:rPr>
              <a:t>veniam</a:t>
            </a:r>
            <a:r>
              <a:rPr lang="en-GB" sz="1300" dirty="0">
                <a:latin typeface="HSE Sans" panose="02000000000000000000" pitchFamily="2" charset="0"/>
              </a:rPr>
              <a:t>, </a:t>
            </a:r>
            <a:r>
              <a:rPr lang="en-GB" sz="1300" dirty="0" err="1">
                <a:latin typeface="HSE Sans" panose="02000000000000000000" pitchFamily="2" charset="0"/>
              </a:rPr>
              <a:t>quis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nostrud</a:t>
            </a:r>
            <a:r>
              <a:rPr lang="en-GB" sz="1300" dirty="0">
                <a:latin typeface="HSE Sans" panose="02000000000000000000" pitchFamily="2" charset="0"/>
              </a:rPr>
              <a:t> exercitation </a:t>
            </a:r>
            <a:r>
              <a:rPr lang="en-GB" sz="1300" dirty="0" err="1">
                <a:latin typeface="HSE Sans" panose="02000000000000000000" pitchFamily="2" charset="0"/>
              </a:rPr>
              <a:t>ullamco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laboris</a:t>
            </a:r>
            <a:r>
              <a:rPr lang="en-GB" sz="1300" dirty="0">
                <a:latin typeface="HSE Sans" panose="02000000000000000000" pitchFamily="2" charset="0"/>
              </a:rPr>
              <a:t> nisi </a:t>
            </a:r>
            <a:r>
              <a:rPr lang="en-GB" sz="1300" dirty="0" err="1">
                <a:latin typeface="HSE Sans" panose="02000000000000000000" pitchFamily="2" charset="0"/>
              </a:rPr>
              <a:t>ut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aliquip</a:t>
            </a:r>
            <a:r>
              <a:rPr lang="en-GB" sz="1300" dirty="0">
                <a:latin typeface="HSE Sans" panose="02000000000000000000" pitchFamily="2" charset="0"/>
              </a:rPr>
              <a:t> ex </a:t>
            </a:r>
            <a:r>
              <a:rPr lang="en-GB" sz="1300" dirty="0" err="1">
                <a:latin typeface="HSE Sans" panose="02000000000000000000" pitchFamily="2" charset="0"/>
              </a:rPr>
              <a:t>ea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commodo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consequat</a:t>
            </a:r>
            <a:r>
              <a:rPr lang="en-GB" sz="1300" dirty="0">
                <a:latin typeface="HSE Sans" panose="02000000000000000000" pitchFamily="2" charset="0"/>
              </a:rPr>
              <a:t>. Duis </a:t>
            </a:r>
            <a:r>
              <a:rPr lang="en-GB" sz="1300" dirty="0" err="1">
                <a:latin typeface="HSE Sans" panose="02000000000000000000" pitchFamily="2" charset="0"/>
              </a:rPr>
              <a:t>aute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irure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dolor</a:t>
            </a:r>
            <a:r>
              <a:rPr lang="en-GB" sz="1300" dirty="0">
                <a:latin typeface="HSE Sans" panose="02000000000000000000" pitchFamily="2" charset="0"/>
              </a:rPr>
              <a:t> in </a:t>
            </a:r>
            <a:r>
              <a:rPr lang="en-GB" sz="1300" dirty="0" err="1">
                <a:latin typeface="HSE Sans" panose="02000000000000000000" pitchFamily="2" charset="0"/>
              </a:rPr>
              <a:t>reprehenderit</a:t>
            </a:r>
            <a:r>
              <a:rPr lang="en-GB" sz="1300" dirty="0">
                <a:latin typeface="HSE Sans" panose="02000000000000000000" pitchFamily="2" charset="0"/>
              </a:rPr>
              <a:t> in </a:t>
            </a:r>
            <a:r>
              <a:rPr lang="en-GB" sz="1300" dirty="0" err="1">
                <a:latin typeface="HSE Sans" panose="02000000000000000000" pitchFamily="2" charset="0"/>
              </a:rPr>
              <a:t>voluptate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velit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esse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cillum</a:t>
            </a:r>
            <a:r>
              <a:rPr lang="en-GB" sz="1300" dirty="0">
                <a:latin typeface="HSE Sans" panose="02000000000000000000" pitchFamily="2" charset="0"/>
              </a:rPr>
              <a:t> dolore </a:t>
            </a:r>
            <a:r>
              <a:rPr lang="en-GB" sz="1300" dirty="0" err="1">
                <a:latin typeface="HSE Sans" panose="02000000000000000000" pitchFamily="2" charset="0"/>
              </a:rPr>
              <a:t>eu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fugiat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nulla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pariatur</a:t>
            </a:r>
            <a:r>
              <a:rPr lang="en-GB" sz="1300" dirty="0">
                <a:latin typeface="HSE Sans" panose="02000000000000000000" pitchFamily="2" charset="0"/>
              </a:rPr>
              <a:t>. </a:t>
            </a:r>
            <a:r>
              <a:rPr lang="en-GB" sz="1300" dirty="0" err="1">
                <a:latin typeface="HSE Sans" panose="02000000000000000000" pitchFamily="2" charset="0"/>
              </a:rPr>
              <a:t>Excepteur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sint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occaecat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cupidatat</a:t>
            </a:r>
            <a:r>
              <a:rPr lang="en-GB" sz="1300" dirty="0">
                <a:latin typeface="HSE Sans" panose="02000000000000000000" pitchFamily="2" charset="0"/>
              </a:rPr>
              <a:t> non </a:t>
            </a:r>
            <a:r>
              <a:rPr lang="en-GB" sz="1300" dirty="0" err="1">
                <a:latin typeface="HSE Sans" panose="02000000000000000000" pitchFamily="2" charset="0"/>
              </a:rPr>
              <a:t>proident</a:t>
            </a:r>
            <a:r>
              <a:rPr lang="en-GB" sz="1300" dirty="0">
                <a:latin typeface="HSE Sans" panose="02000000000000000000" pitchFamily="2" charset="0"/>
              </a:rPr>
              <a:t>, sunt in culpa qui </a:t>
            </a:r>
            <a:r>
              <a:rPr lang="en-GB" sz="1300" dirty="0" err="1">
                <a:latin typeface="HSE Sans" panose="02000000000000000000" pitchFamily="2" charset="0"/>
              </a:rPr>
              <a:t>officia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deserunt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mollit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anim</a:t>
            </a:r>
            <a:r>
              <a:rPr lang="en-GB" sz="1300" dirty="0">
                <a:latin typeface="HSE Sans" panose="02000000000000000000" pitchFamily="2" charset="0"/>
              </a:rPr>
              <a:t> id </a:t>
            </a:r>
            <a:r>
              <a:rPr lang="en-GB" sz="1300" dirty="0" err="1">
                <a:latin typeface="HSE Sans" panose="02000000000000000000" pitchFamily="2" charset="0"/>
              </a:rPr>
              <a:t>est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laborum</a:t>
            </a:r>
            <a:r>
              <a:rPr lang="en-GB" sz="1300" dirty="0">
                <a:latin typeface="HSE Sans" panose="02000000000000000000" pitchFamily="2" charset="0"/>
              </a:rPr>
              <a:t>.</a:t>
            </a:r>
            <a:endParaRPr lang="ru-RU" sz="1300" dirty="0">
              <a:latin typeface="HSE Sans" panose="02000000000000000000" pitchFamily="2" charset="0"/>
            </a:endParaRPr>
          </a:p>
        </p:txBody>
      </p:sp>
      <p:sp>
        <p:nvSpPr>
          <p:cNvPr id="19" name="Текст 35">
            <a:extLst>
              <a:ext uri="{FF2B5EF4-FFF2-40B4-BE49-F238E27FC236}">
                <a16:creationId xmlns:a16="http://schemas.microsoft.com/office/drawing/2014/main" id="{658542D3-7E45-6E46-8039-27C4C43DD61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5897" y="5183249"/>
            <a:ext cx="3934345" cy="553998"/>
          </a:xfrm>
        </p:spPr>
        <p:txBody>
          <a:bodyPr lIns="0" tIns="0" r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Примечания, или любая другая пояснительная или дополнительная информация набираются шрифтом размером 10 </a:t>
            </a:r>
            <a:r>
              <a:rPr lang="en-GB" sz="1000" dirty="0" err="1">
                <a:latin typeface="HSE Sans" panose="02000000000000000000" pitchFamily="2" charset="0"/>
              </a:rPr>
              <a:t>pt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21" name="Диаграмма 7">
            <a:extLst>
              <a:ext uri="{FF2B5EF4-FFF2-40B4-BE49-F238E27FC236}">
                <a16:creationId xmlns:a16="http://schemas.microsoft.com/office/drawing/2014/main" id="{57965DCA-4776-7546-97FD-A69317A34CF2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5272097" y="1447790"/>
            <a:ext cx="6371768" cy="4289457"/>
          </a:xfrm>
        </p:spPr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071134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График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 descr="Icon&#10;&#10;Description automatically generated">
            <a:extLst>
              <a:ext uri="{FF2B5EF4-FFF2-40B4-BE49-F238E27FC236}">
                <a16:creationId xmlns:a16="http://schemas.microsoft.com/office/drawing/2014/main" id="{11D7C3EB-CCEB-E142-9753-8B2D75A0A80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17199" y="464363"/>
            <a:ext cx="448276" cy="448276"/>
          </a:xfrm>
          <a:prstGeom prst="rect">
            <a:avLst/>
          </a:prstGeom>
        </p:spPr>
      </p:pic>
      <p:cxnSp>
        <p:nvCxnSpPr>
          <p:cNvPr id="9" name="Straight Connector 19">
            <a:extLst>
              <a:ext uri="{FF2B5EF4-FFF2-40B4-BE49-F238E27FC236}">
                <a16:creationId xmlns:a16="http://schemas.microsoft.com/office/drawing/2014/main" id="{527C9F89-51CC-D243-9351-73AB081DB944}"/>
              </a:ext>
            </a:extLst>
          </p:cNvPr>
          <p:cNvCxnSpPr>
            <a:cxnSpLocks/>
          </p:cNvCxnSpPr>
          <p:nvPr userDrawn="1"/>
        </p:nvCxnSpPr>
        <p:spPr>
          <a:xfrm>
            <a:off x="329868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21">
            <a:extLst>
              <a:ext uri="{FF2B5EF4-FFF2-40B4-BE49-F238E27FC236}">
                <a16:creationId xmlns:a16="http://schemas.microsoft.com/office/drawing/2014/main" id="{F09EE119-6C80-E846-95F9-BB3907664128}"/>
              </a:ext>
            </a:extLst>
          </p:cNvPr>
          <p:cNvCxnSpPr>
            <a:cxnSpLocks/>
          </p:cNvCxnSpPr>
          <p:nvPr userDrawn="1"/>
        </p:nvCxnSpPr>
        <p:spPr>
          <a:xfrm>
            <a:off x="609941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25">
            <a:extLst>
              <a:ext uri="{FF2B5EF4-FFF2-40B4-BE49-F238E27FC236}">
                <a16:creationId xmlns:a16="http://schemas.microsoft.com/office/drawing/2014/main" id="{6C0A681B-44BF-6A46-98D8-483EF13B9114}"/>
              </a:ext>
            </a:extLst>
          </p:cNvPr>
          <p:cNvCxnSpPr>
            <a:cxnSpLocks/>
          </p:cNvCxnSpPr>
          <p:nvPr userDrawn="1"/>
        </p:nvCxnSpPr>
        <p:spPr>
          <a:xfrm>
            <a:off x="10277081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65A5D7C-EB12-9D4D-A99A-4B26C81B7387}"/>
              </a:ext>
            </a:extLst>
          </p:cNvPr>
          <p:cNvSpPr txBox="1"/>
          <p:nvPr userDrawn="1"/>
        </p:nvSpPr>
        <p:spPr>
          <a:xfrm>
            <a:off x="10410201" y="532278"/>
            <a:ext cx="67197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fld id="{32AF94B5-93D7-5247-B727-C7089232F508}" type="slidenum">
              <a:rPr lang="ru-RU" sz="2000" smtClean="0">
                <a:solidFill>
                  <a:srgbClr val="102D69"/>
                </a:solidFill>
                <a:latin typeface="HSE Sans" panose="02000000000000000000" pitchFamily="2" charset="0"/>
              </a:rPr>
              <a:t>‹#›</a:t>
            </a:fld>
            <a:endParaRPr lang="ru-RU" sz="20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cxnSp>
        <p:nvCxnSpPr>
          <p:cNvPr id="13" name="Straight Connector 59">
            <a:extLst>
              <a:ext uri="{FF2B5EF4-FFF2-40B4-BE49-F238E27FC236}">
                <a16:creationId xmlns:a16="http://schemas.microsoft.com/office/drawing/2014/main" id="{D4C3D74D-BE91-9547-ADCA-ACCE93C18789}"/>
              </a:ext>
            </a:extLst>
          </p:cNvPr>
          <p:cNvCxnSpPr>
            <a:cxnSpLocks/>
          </p:cNvCxnSpPr>
          <p:nvPr userDrawn="1"/>
        </p:nvCxnSpPr>
        <p:spPr>
          <a:xfrm>
            <a:off x="11643868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Текст 37">
            <a:extLst>
              <a:ext uri="{FF2B5EF4-FFF2-40B4-BE49-F238E27FC236}">
                <a16:creationId xmlns:a16="http://schemas.microsoft.com/office/drawing/2014/main" id="{3E0AB43B-5E98-6042-A282-C61E0C5A37B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43689" y="540904"/>
            <a:ext cx="1901825" cy="415925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i="0">
                <a:latin typeface="HSE Sans" panose="02000000000000000000" pitchFamily="2" charset="0"/>
              </a:defRPr>
            </a:lvl1pPr>
            <a:lvl2pPr marL="4572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2pPr>
            <a:lvl3pPr marL="9144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3pPr>
            <a:lvl4pPr marL="13716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4pPr>
            <a:lvl5pPr marL="18288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000" dirty="0">
                <a:latin typeface="HSE Sans" panose="02000000000000000000" pitchFamily="2" charset="0"/>
              </a:rPr>
              <a:t>Название подразделения</a:t>
            </a:r>
            <a:br>
              <a:rPr lang="ru-RU" sz="1000" dirty="0">
                <a:latin typeface="HSE Sans" panose="02000000000000000000" pitchFamily="2" charset="0"/>
              </a:rPr>
            </a:br>
            <a:r>
              <a:rPr lang="ru-RU" sz="1000" dirty="0">
                <a:latin typeface="HSE Sans" panose="02000000000000000000" pitchFamily="2" charset="0"/>
              </a:rPr>
              <a:t>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5" name="Текст 39">
            <a:extLst>
              <a:ext uri="{FF2B5EF4-FFF2-40B4-BE49-F238E27FC236}">
                <a16:creationId xmlns:a16="http://schemas.microsoft.com/office/drawing/2014/main" id="{7388A8DF-D130-5445-A3F8-F96E1202BA1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59163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презентации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7" name="Текст 39">
            <a:extLst>
              <a:ext uri="{FF2B5EF4-FFF2-40B4-BE49-F238E27FC236}">
                <a16:creationId xmlns:a16="http://schemas.microsoft.com/office/drawing/2014/main" id="{02CBC466-1703-7541-94E4-AC76F4E6D93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59892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раздела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20" name="Текст 35">
            <a:extLst>
              <a:ext uri="{FF2B5EF4-FFF2-40B4-BE49-F238E27FC236}">
                <a16:creationId xmlns:a16="http://schemas.microsoft.com/office/drawing/2014/main" id="{5812BF3C-1D24-3640-84D2-BFFCA525AE5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5897" y="5183249"/>
            <a:ext cx="3934345" cy="553998"/>
          </a:xfrm>
        </p:spPr>
        <p:txBody>
          <a:bodyPr lIns="0" tIns="0" r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Примечания, или любая другая пояснительная или дополнительная информация набираются шрифтом размером 10 </a:t>
            </a:r>
            <a:r>
              <a:rPr lang="en-GB" sz="1000" dirty="0" err="1">
                <a:latin typeface="HSE Sans" panose="02000000000000000000" pitchFamily="2" charset="0"/>
              </a:rPr>
              <a:t>pt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21" name="Диаграмма 7">
            <a:extLst>
              <a:ext uri="{FF2B5EF4-FFF2-40B4-BE49-F238E27FC236}">
                <a16:creationId xmlns:a16="http://schemas.microsoft.com/office/drawing/2014/main" id="{BCBBDD44-9DC9-F74E-979F-120A7BBD4EE1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5272097" y="1447790"/>
            <a:ext cx="6371768" cy="4289457"/>
          </a:xfrm>
        </p:spPr>
        <p:txBody>
          <a:bodyPr/>
          <a:lstStyle/>
          <a:p>
            <a:endParaRPr lang="ru-RU"/>
          </a:p>
        </p:txBody>
      </p:sp>
      <p:sp>
        <p:nvSpPr>
          <p:cNvPr id="23" name="Текст 22">
            <a:extLst>
              <a:ext uri="{FF2B5EF4-FFF2-40B4-BE49-F238E27FC236}">
                <a16:creationId xmlns:a16="http://schemas.microsoft.com/office/drawing/2014/main" id="{7C68DF7B-E804-E44B-83DF-5DC36AF76F4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85788" y="1447064"/>
            <a:ext cx="4322762" cy="703205"/>
          </a:xfrm>
        </p:spPr>
        <p:txBody>
          <a:bodyPr>
            <a:noAutofit/>
          </a:bodyPr>
          <a:lstStyle>
            <a:lvl1pPr marL="0" indent="0">
              <a:buNone/>
              <a:defRPr sz="16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>
              <a:defRPr sz="16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>
              <a:defRPr sz="16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>
              <a:defRPr sz="16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>
              <a:defRPr sz="16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600" dirty="0">
                <a:solidFill>
                  <a:srgbClr val="102D69"/>
                </a:solidFill>
                <a:latin typeface="HSE Sans" panose="02000000000000000000" pitchFamily="2" charset="0"/>
              </a:rPr>
              <a:t>Название графика. Обратите внимание, что название графика набирается меньшим кеглем, чем заголовок</a:t>
            </a:r>
            <a:r>
              <a:rPr lang="en-GB" sz="1600" dirty="0">
                <a:solidFill>
                  <a:srgbClr val="102D69"/>
                </a:solidFill>
                <a:latin typeface="HSE Sans" panose="02000000000000000000" pitchFamily="2" charset="0"/>
              </a:rPr>
              <a:t> (16pt)</a:t>
            </a:r>
            <a:endParaRPr lang="ru-RU" sz="16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sp>
        <p:nvSpPr>
          <p:cNvPr id="28" name="Текст 35">
            <a:extLst>
              <a:ext uri="{FF2B5EF4-FFF2-40B4-BE49-F238E27FC236}">
                <a16:creationId xmlns:a16="http://schemas.microsoft.com/office/drawing/2014/main" id="{89E931D8-2901-A54D-86EA-096E47B8188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5898" y="2379663"/>
            <a:ext cx="4322531" cy="2399371"/>
          </a:xfrm>
        </p:spPr>
        <p:txBody>
          <a:bodyPr lIns="0" tIns="0" r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en-GB" sz="1300" dirty="0">
                <a:latin typeface="HSE Sans" panose="02000000000000000000" pitchFamily="2" charset="0"/>
              </a:rPr>
              <a:t>Lorem ipsum </a:t>
            </a:r>
            <a:r>
              <a:rPr lang="en-GB" sz="1300" dirty="0" err="1">
                <a:latin typeface="HSE Sans" panose="02000000000000000000" pitchFamily="2" charset="0"/>
              </a:rPr>
              <a:t>dolor</a:t>
            </a:r>
            <a:r>
              <a:rPr lang="en-GB" sz="1300" dirty="0">
                <a:latin typeface="HSE Sans" panose="02000000000000000000" pitchFamily="2" charset="0"/>
              </a:rPr>
              <a:t> sit </a:t>
            </a:r>
            <a:r>
              <a:rPr lang="en-GB" sz="1300" dirty="0" err="1">
                <a:latin typeface="HSE Sans" panose="02000000000000000000" pitchFamily="2" charset="0"/>
              </a:rPr>
              <a:t>amet</a:t>
            </a:r>
            <a:r>
              <a:rPr lang="en-GB" sz="1300" dirty="0">
                <a:latin typeface="HSE Sans" panose="02000000000000000000" pitchFamily="2" charset="0"/>
              </a:rPr>
              <a:t>, </a:t>
            </a:r>
            <a:r>
              <a:rPr lang="en-GB" sz="1300" dirty="0" err="1">
                <a:latin typeface="HSE Sans" panose="02000000000000000000" pitchFamily="2" charset="0"/>
              </a:rPr>
              <a:t>consectetur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adipiscing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elit</a:t>
            </a:r>
            <a:r>
              <a:rPr lang="en-GB" sz="1300" dirty="0">
                <a:latin typeface="HSE Sans" panose="02000000000000000000" pitchFamily="2" charset="0"/>
              </a:rPr>
              <a:t>, </a:t>
            </a:r>
            <a:r>
              <a:rPr lang="en-GB" sz="1300" dirty="0" err="1">
                <a:latin typeface="HSE Sans" panose="02000000000000000000" pitchFamily="2" charset="0"/>
              </a:rPr>
              <a:t>sed</a:t>
            </a:r>
            <a:r>
              <a:rPr lang="en-GB" sz="1300" dirty="0">
                <a:latin typeface="HSE Sans" panose="02000000000000000000" pitchFamily="2" charset="0"/>
              </a:rPr>
              <a:t> do </a:t>
            </a:r>
            <a:r>
              <a:rPr lang="en-GB" sz="1300" dirty="0" err="1">
                <a:latin typeface="HSE Sans" panose="02000000000000000000" pitchFamily="2" charset="0"/>
              </a:rPr>
              <a:t>eiusmod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tempor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incididunt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ut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labore</a:t>
            </a:r>
            <a:r>
              <a:rPr lang="en-GB" sz="1300" dirty="0">
                <a:latin typeface="HSE Sans" panose="02000000000000000000" pitchFamily="2" charset="0"/>
              </a:rPr>
              <a:t> et dolore magna </a:t>
            </a:r>
            <a:r>
              <a:rPr lang="en-GB" sz="1300" dirty="0" err="1">
                <a:latin typeface="HSE Sans" panose="02000000000000000000" pitchFamily="2" charset="0"/>
              </a:rPr>
              <a:t>aliqua</a:t>
            </a:r>
            <a:r>
              <a:rPr lang="en-GB" sz="1300" dirty="0">
                <a:latin typeface="HSE Sans" panose="02000000000000000000" pitchFamily="2" charset="0"/>
              </a:rPr>
              <a:t>. Ut </a:t>
            </a:r>
            <a:r>
              <a:rPr lang="en-GB" sz="1300" dirty="0" err="1">
                <a:latin typeface="HSE Sans" panose="02000000000000000000" pitchFamily="2" charset="0"/>
              </a:rPr>
              <a:t>enim</a:t>
            </a:r>
            <a:r>
              <a:rPr lang="en-GB" sz="1300" dirty="0">
                <a:latin typeface="HSE Sans" panose="02000000000000000000" pitchFamily="2" charset="0"/>
              </a:rPr>
              <a:t> ad minim </a:t>
            </a:r>
            <a:r>
              <a:rPr lang="en-GB" sz="1300" dirty="0" err="1">
                <a:latin typeface="HSE Sans" panose="02000000000000000000" pitchFamily="2" charset="0"/>
              </a:rPr>
              <a:t>veniam</a:t>
            </a:r>
            <a:r>
              <a:rPr lang="en-GB" sz="1300" dirty="0">
                <a:latin typeface="HSE Sans" panose="02000000000000000000" pitchFamily="2" charset="0"/>
              </a:rPr>
              <a:t>, </a:t>
            </a:r>
            <a:r>
              <a:rPr lang="en-GB" sz="1300" dirty="0" err="1">
                <a:latin typeface="HSE Sans" panose="02000000000000000000" pitchFamily="2" charset="0"/>
              </a:rPr>
              <a:t>quis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nostrud</a:t>
            </a:r>
            <a:r>
              <a:rPr lang="en-GB" sz="1300" dirty="0">
                <a:latin typeface="HSE Sans" panose="02000000000000000000" pitchFamily="2" charset="0"/>
              </a:rPr>
              <a:t> exercitation </a:t>
            </a:r>
            <a:r>
              <a:rPr lang="en-GB" sz="1300" dirty="0" err="1">
                <a:latin typeface="HSE Sans" panose="02000000000000000000" pitchFamily="2" charset="0"/>
              </a:rPr>
              <a:t>ullamco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laboris</a:t>
            </a:r>
            <a:r>
              <a:rPr lang="en-GB" sz="1300" dirty="0">
                <a:latin typeface="HSE Sans" panose="02000000000000000000" pitchFamily="2" charset="0"/>
              </a:rPr>
              <a:t> nisi </a:t>
            </a:r>
            <a:r>
              <a:rPr lang="en-GB" sz="1300" dirty="0" err="1">
                <a:latin typeface="HSE Sans" panose="02000000000000000000" pitchFamily="2" charset="0"/>
              </a:rPr>
              <a:t>ut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aliquip</a:t>
            </a:r>
            <a:r>
              <a:rPr lang="en-GB" sz="1300" dirty="0">
                <a:latin typeface="HSE Sans" panose="02000000000000000000" pitchFamily="2" charset="0"/>
              </a:rPr>
              <a:t> ex </a:t>
            </a:r>
            <a:r>
              <a:rPr lang="en-GB" sz="1300" dirty="0" err="1">
                <a:latin typeface="HSE Sans" panose="02000000000000000000" pitchFamily="2" charset="0"/>
              </a:rPr>
              <a:t>ea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commodo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consequat</a:t>
            </a:r>
            <a:r>
              <a:rPr lang="en-GB" sz="1300" dirty="0">
                <a:latin typeface="HSE Sans" panose="02000000000000000000" pitchFamily="2" charset="0"/>
              </a:rPr>
              <a:t>. Duis </a:t>
            </a:r>
            <a:r>
              <a:rPr lang="en-GB" sz="1300" dirty="0" err="1">
                <a:latin typeface="HSE Sans" panose="02000000000000000000" pitchFamily="2" charset="0"/>
              </a:rPr>
              <a:t>aute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irure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dolor</a:t>
            </a:r>
            <a:r>
              <a:rPr lang="en-GB" sz="1300" dirty="0">
                <a:latin typeface="HSE Sans" panose="02000000000000000000" pitchFamily="2" charset="0"/>
              </a:rPr>
              <a:t> in </a:t>
            </a:r>
            <a:r>
              <a:rPr lang="en-GB" sz="1300" dirty="0" err="1">
                <a:latin typeface="HSE Sans" panose="02000000000000000000" pitchFamily="2" charset="0"/>
              </a:rPr>
              <a:t>reprehenderit</a:t>
            </a:r>
            <a:r>
              <a:rPr lang="en-GB" sz="1300" dirty="0">
                <a:latin typeface="HSE Sans" panose="02000000000000000000" pitchFamily="2" charset="0"/>
              </a:rPr>
              <a:t> in </a:t>
            </a:r>
            <a:r>
              <a:rPr lang="en-GB" sz="1300" dirty="0" err="1">
                <a:latin typeface="HSE Sans" panose="02000000000000000000" pitchFamily="2" charset="0"/>
              </a:rPr>
              <a:t>voluptate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velit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esse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cillum</a:t>
            </a:r>
            <a:r>
              <a:rPr lang="en-GB" sz="1300" dirty="0">
                <a:latin typeface="HSE Sans" panose="02000000000000000000" pitchFamily="2" charset="0"/>
              </a:rPr>
              <a:t> dolore </a:t>
            </a:r>
            <a:r>
              <a:rPr lang="en-GB" sz="1300" dirty="0" err="1">
                <a:latin typeface="HSE Sans" panose="02000000000000000000" pitchFamily="2" charset="0"/>
              </a:rPr>
              <a:t>eu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fugiat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nulla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pariatur</a:t>
            </a:r>
            <a:r>
              <a:rPr lang="en-GB" sz="1300" dirty="0">
                <a:latin typeface="HSE Sans" panose="02000000000000000000" pitchFamily="2" charset="0"/>
              </a:rPr>
              <a:t>. </a:t>
            </a:r>
            <a:r>
              <a:rPr lang="en-GB" sz="1300" dirty="0" err="1">
                <a:latin typeface="HSE Sans" panose="02000000000000000000" pitchFamily="2" charset="0"/>
              </a:rPr>
              <a:t>Excepteur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sint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occaecat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cupidatat</a:t>
            </a:r>
            <a:r>
              <a:rPr lang="en-GB" sz="1300" dirty="0">
                <a:latin typeface="HSE Sans" panose="02000000000000000000" pitchFamily="2" charset="0"/>
              </a:rPr>
              <a:t> non </a:t>
            </a:r>
            <a:r>
              <a:rPr lang="en-GB" sz="1300" dirty="0" err="1">
                <a:latin typeface="HSE Sans" panose="02000000000000000000" pitchFamily="2" charset="0"/>
              </a:rPr>
              <a:t>proident</a:t>
            </a:r>
            <a:r>
              <a:rPr lang="en-GB" sz="1300" dirty="0">
                <a:latin typeface="HSE Sans" panose="02000000000000000000" pitchFamily="2" charset="0"/>
              </a:rPr>
              <a:t>, sunt in culpa qui </a:t>
            </a:r>
            <a:r>
              <a:rPr lang="en-GB" sz="1300" dirty="0" err="1">
                <a:latin typeface="HSE Sans" panose="02000000000000000000" pitchFamily="2" charset="0"/>
              </a:rPr>
              <a:t>officia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deserunt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mollit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anim</a:t>
            </a:r>
            <a:r>
              <a:rPr lang="en-GB" sz="1300" dirty="0">
                <a:latin typeface="HSE Sans" panose="02000000000000000000" pitchFamily="2" charset="0"/>
              </a:rPr>
              <a:t> id </a:t>
            </a:r>
            <a:r>
              <a:rPr lang="en-GB" sz="1300" dirty="0" err="1">
                <a:latin typeface="HSE Sans" panose="02000000000000000000" pitchFamily="2" charset="0"/>
              </a:rPr>
              <a:t>est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laborum</a:t>
            </a:r>
            <a:r>
              <a:rPr lang="en-GB" sz="1300" dirty="0">
                <a:latin typeface="HSE Sans" panose="02000000000000000000" pitchFamily="2" charset="0"/>
              </a:rPr>
              <a:t>.</a:t>
            </a:r>
            <a:endParaRPr lang="ru-RU" sz="1300" dirty="0">
              <a:latin typeface="HSE Sa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48898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Цифры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Icon&#10;&#10;Description automatically generated">
            <a:extLst>
              <a:ext uri="{FF2B5EF4-FFF2-40B4-BE49-F238E27FC236}">
                <a16:creationId xmlns:a16="http://schemas.microsoft.com/office/drawing/2014/main" id="{E9A64721-E55E-8749-B29E-51DD8955936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17199" y="464363"/>
            <a:ext cx="448276" cy="448276"/>
          </a:xfrm>
          <a:prstGeom prst="rect">
            <a:avLst/>
          </a:prstGeom>
        </p:spPr>
      </p:pic>
      <p:cxnSp>
        <p:nvCxnSpPr>
          <p:cNvPr id="7" name="Straight Connector 19">
            <a:extLst>
              <a:ext uri="{FF2B5EF4-FFF2-40B4-BE49-F238E27FC236}">
                <a16:creationId xmlns:a16="http://schemas.microsoft.com/office/drawing/2014/main" id="{B0C162B7-B84F-874A-960E-31F512518C6E}"/>
              </a:ext>
            </a:extLst>
          </p:cNvPr>
          <p:cNvCxnSpPr>
            <a:cxnSpLocks/>
          </p:cNvCxnSpPr>
          <p:nvPr userDrawn="1"/>
        </p:nvCxnSpPr>
        <p:spPr>
          <a:xfrm>
            <a:off x="329868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21">
            <a:extLst>
              <a:ext uri="{FF2B5EF4-FFF2-40B4-BE49-F238E27FC236}">
                <a16:creationId xmlns:a16="http://schemas.microsoft.com/office/drawing/2014/main" id="{1CB321BB-9FE3-294F-85D8-AA7DC75CA4AF}"/>
              </a:ext>
            </a:extLst>
          </p:cNvPr>
          <p:cNvCxnSpPr>
            <a:cxnSpLocks/>
          </p:cNvCxnSpPr>
          <p:nvPr userDrawn="1"/>
        </p:nvCxnSpPr>
        <p:spPr>
          <a:xfrm>
            <a:off x="609941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25">
            <a:extLst>
              <a:ext uri="{FF2B5EF4-FFF2-40B4-BE49-F238E27FC236}">
                <a16:creationId xmlns:a16="http://schemas.microsoft.com/office/drawing/2014/main" id="{0A610A45-8712-8A45-AFB3-931CF468EC32}"/>
              </a:ext>
            </a:extLst>
          </p:cNvPr>
          <p:cNvCxnSpPr>
            <a:cxnSpLocks/>
          </p:cNvCxnSpPr>
          <p:nvPr userDrawn="1"/>
        </p:nvCxnSpPr>
        <p:spPr>
          <a:xfrm>
            <a:off x="10277081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0460EF6-ECAD-8941-8132-1B3E005D6067}"/>
              </a:ext>
            </a:extLst>
          </p:cNvPr>
          <p:cNvSpPr txBox="1"/>
          <p:nvPr userDrawn="1"/>
        </p:nvSpPr>
        <p:spPr>
          <a:xfrm>
            <a:off x="10410201" y="532278"/>
            <a:ext cx="67197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fld id="{32AF94B5-93D7-5247-B727-C7089232F508}" type="slidenum">
              <a:rPr lang="ru-RU" sz="2000" smtClean="0">
                <a:solidFill>
                  <a:srgbClr val="102D69"/>
                </a:solidFill>
                <a:latin typeface="HSE Sans" panose="02000000000000000000" pitchFamily="2" charset="0"/>
              </a:rPr>
              <a:t>‹#›</a:t>
            </a:fld>
            <a:endParaRPr lang="ru-RU" sz="20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cxnSp>
        <p:nvCxnSpPr>
          <p:cNvPr id="11" name="Straight Connector 59">
            <a:extLst>
              <a:ext uri="{FF2B5EF4-FFF2-40B4-BE49-F238E27FC236}">
                <a16:creationId xmlns:a16="http://schemas.microsoft.com/office/drawing/2014/main" id="{41AE56A2-5FAA-FD44-AE1A-338E1E304184}"/>
              </a:ext>
            </a:extLst>
          </p:cNvPr>
          <p:cNvCxnSpPr>
            <a:cxnSpLocks/>
          </p:cNvCxnSpPr>
          <p:nvPr userDrawn="1"/>
        </p:nvCxnSpPr>
        <p:spPr>
          <a:xfrm>
            <a:off x="11643868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Текст 37">
            <a:extLst>
              <a:ext uri="{FF2B5EF4-FFF2-40B4-BE49-F238E27FC236}">
                <a16:creationId xmlns:a16="http://schemas.microsoft.com/office/drawing/2014/main" id="{D9986185-6D5E-FD48-A5CA-AF2D5B58A3E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43689" y="540904"/>
            <a:ext cx="1901825" cy="415925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i="0">
                <a:latin typeface="HSE Sans" panose="02000000000000000000" pitchFamily="2" charset="0"/>
              </a:defRPr>
            </a:lvl1pPr>
            <a:lvl2pPr marL="4572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2pPr>
            <a:lvl3pPr marL="9144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3pPr>
            <a:lvl4pPr marL="13716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4pPr>
            <a:lvl5pPr marL="18288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000" dirty="0">
                <a:latin typeface="HSE Sans" panose="02000000000000000000" pitchFamily="2" charset="0"/>
              </a:rPr>
              <a:t>Название подразделения</a:t>
            </a:r>
            <a:br>
              <a:rPr lang="ru-RU" sz="1000" dirty="0">
                <a:latin typeface="HSE Sans" panose="02000000000000000000" pitchFamily="2" charset="0"/>
              </a:rPr>
            </a:br>
            <a:r>
              <a:rPr lang="ru-RU" sz="1000" dirty="0">
                <a:latin typeface="HSE Sans" panose="02000000000000000000" pitchFamily="2" charset="0"/>
              </a:rPr>
              <a:t>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3" name="Текст 39">
            <a:extLst>
              <a:ext uri="{FF2B5EF4-FFF2-40B4-BE49-F238E27FC236}">
                <a16:creationId xmlns:a16="http://schemas.microsoft.com/office/drawing/2014/main" id="{5DBFD327-E3A8-944A-AABF-7D813AD0F13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59163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презентации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5" name="Текст 39">
            <a:extLst>
              <a:ext uri="{FF2B5EF4-FFF2-40B4-BE49-F238E27FC236}">
                <a16:creationId xmlns:a16="http://schemas.microsoft.com/office/drawing/2014/main" id="{D206FCE0-05C3-2C45-A7D6-1FC287C017B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59892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раздела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7" name="Заголовок 31">
            <a:extLst>
              <a:ext uri="{FF2B5EF4-FFF2-40B4-BE49-F238E27FC236}">
                <a16:creationId xmlns:a16="http://schemas.microsoft.com/office/drawing/2014/main" id="{3B28B62E-5EE9-834C-9BB6-BD66079B816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897" y="1447790"/>
            <a:ext cx="11057955" cy="777025"/>
          </a:xfrm>
        </p:spPr>
        <p:txBody>
          <a:bodyPr lIns="0" tIns="0" rIns="0" bIns="0" anchor="t">
            <a:normAutofit/>
          </a:bodyPr>
          <a:lstStyle>
            <a:lvl1pPr>
              <a:lnSpc>
                <a:spcPct val="100000"/>
              </a:lnSpc>
              <a:defRPr sz="2400" b="0" i="0">
                <a:latin typeface="HSE Sans" panose="02000000000000000000" pitchFamily="2" charset="0"/>
              </a:defRPr>
            </a:lvl1pPr>
          </a:lstStyle>
          <a:p>
            <a:r>
              <a:rPr lang="ru-RU" sz="2400" dirty="0">
                <a:solidFill>
                  <a:srgbClr val="102D69"/>
                </a:solidFill>
                <a:latin typeface="HSE Sans" panose="02000000000000000000" pitchFamily="2" charset="0"/>
              </a:rPr>
              <a:t>Заголовок может быть набран в две или три строки</a:t>
            </a:r>
            <a:r>
              <a:rPr lang="en-GB" sz="2400" dirty="0">
                <a:solidFill>
                  <a:srgbClr val="102D69"/>
                </a:solidFill>
                <a:latin typeface="HSE Sans" panose="02000000000000000000" pitchFamily="2" charset="0"/>
              </a:rPr>
              <a:t> (24 </a:t>
            </a:r>
            <a:r>
              <a:rPr lang="en-GB" sz="2400" dirty="0" err="1">
                <a:solidFill>
                  <a:srgbClr val="102D69"/>
                </a:solidFill>
                <a:latin typeface="HSE Sans" panose="02000000000000000000" pitchFamily="2" charset="0"/>
              </a:rPr>
              <a:t>pt</a:t>
            </a:r>
            <a:r>
              <a:rPr lang="en-GB" sz="2400" dirty="0">
                <a:solidFill>
                  <a:srgbClr val="102D69"/>
                </a:solidFill>
                <a:latin typeface="HSE Sans" panose="02000000000000000000" pitchFamily="2" charset="0"/>
              </a:rPr>
              <a:t>)</a:t>
            </a:r>
            <a:endParaRPr lang="ru-RU" sz="24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sp>
        <p:nvSpPr>
          <p:cNvPr id="24" name="Текст 35">
            <a:extLst>
              <a:ext uri="{FF2B5EF4-FFF2-40B4-BE49-F238E27FC236}">
                <a16:creationId xmlns:a16="http://schemas.microsoft.com/office/drawing/2014/main" id="{621215DE-C1FD-2B4C-B236-AF679CF906B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75076" y="4103994"/>
            <a:ext cx="2758143" cy="1569661"/>
          </a:xfrm>
        </p:spPr>
        <p:txBody>
          <a:bodyPr lIns="0" tIns="0" r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300" dirty="0">
                <a:latin typeface="HSE Sans" panose="02000000000000000000" pitchFamily="2" charset="0"/>
              </a:rPr>
              <a:t>Если у вас мало данных, то не переживайте. Сделайте несколько крупных цифр и аккуратные подписи к ним, это позволит подать информацию красиво и аккуратно.</a:t>
            </a:r>
          </a:p>
        </p:txBody>
      </p:sp>
      <p:sp>
        <p:nvSpPr>
          <p:cNvPr id="25" name="Текст 35">
            <a:extLst>
              <a:ext uri="{FF2B5EF4-FFF2-40B4-BE49-F238E27FC236}">
                <a16:creationId xmlns:a16="http://schemas.microsoft.com/office/drawing/2014/main" id="{8BC2F90D-0CE0-574C-A7C1-EAA3E6F1AB5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47007" y="4103994"/>
            <a:ext cx="2757612" cy="1569661"/>
          </a:xfrm>
        </p:spPr>
        <p:txBody>
          <a:bodyPr lIns="0" tIns="0" r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300" dirty="0">
                <a:latin typeface="HSE Sans" panose="02000000000000000000" pitchFamily="2" charset="0"/>
              </a:rPr>
              <a:t>Если у вас мало данных, то не переживайте. Сделайте несколько крупных цифр и аккуратные подписи к ним, это позволит подать информацию красиво и аккуратно.</a:t>
            </a:r>
          </a:p>
        </p:txBody>
      </p:sp>
      <p:sp>
        <p:nvSpPr>
          <p:cNvPr id="26" name="Текст 35">
            <a:extLst>
              <a:ext uri="{FF2B5EF4-FFF2-40B4-BE49-F238E27FC236}">
                <a16:creationId xmlns:a16="http://schemas.microsoft.com/office/drawing/2014/main" id="{239E188B-2696-8A48-9F8A-36223EEF61E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18938" y="4103994"/>
            <a:ext cx="2757612" cy="1569661"/>
          </a:xfrm>
        </p:spPr>
        <p:txBody>
          <a:bodyPr lIns="0" tIns="0" r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300" dirty="0">
                <a:latin typeface="HSE Sans" panose="02000000000000000000" pitchFamily="2" charset="0"/>
              </a:rPr>
              <a:t>Если у вас мало данных, то не переживайте. Сделайте несколько крупных цифр и аккуратные подписи к ним, это позволит подать информацию красиво и аккуратно.</a:t>
            </a:r>
          </a:p>
        </p:txBody>
      </p:sp>
      <p:sp>
        <p:nvSpPr>
          <p:cNvPr id="28" name="Текст 27">
            <a:extLst>
              <a:ext uri="{FF2B5EF4-FFF2-40B4-BE49-F238E27FC236}">
                <a16:creationId xmlns:a16="http://schemas.microsoft.com/office/drawing/2014/main" id="{379BF4C6-F899-294C-B88E-8363AFBEEC2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75076" y="2710235"/>
            <a:ext cx="2758143" cy="1164116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9600">
                <a:latin typeface="HSE Sans" panose="02000000000000000000" pitchFamily="2" charset="0"/>
              </a:defRPr>
            </a:lvl1pPr>
            <a:lvl2pPr>
              <a:defRPr sz="9600">
                <a:latin typeface="HSE Sans" panose="02000000000000000000" pitchFamily="2" charset="0"/>
              </a:defRPr>
            </a:lvl2pPr>
            <a:lvl3pPr>
              <a:defRPr sz="9600">
                <a:latin typeface="HSE Sans" panose="02000000000000000000" pitchFamily="2" charset="0"/>
              </a:defRPr>
            </a:lvl3pPr>
            <a:lvl4pPr>
              <a:defRPr sz="9600">
                <a:latin typeface="HSE Sans" panose="02000000000000000000" pitchFamily="2" charset="0"/>
              </a:defRPr>
            </a:lvl4pPr>
            <a:lvl5pPr>
              <a:defRPr sz="9600">
                <a:latin typeface="HSE Sans" panose="02000000000000000000" pitchFamily="2" charset="0"/>
              </a:defRPr>
            </a:lvl5pPr>
          </a:lstStyle>
          <a:p>
            <a:pPr lvl="0"/>
            <a:r>
              <a:rPr lang="ru-RU" sz="9600" dirty="0">
                <a:solidFill>
                  <a:srgbClr val="102D69"/>
                </a:solidFill>
                <a:latin typeface="HSE Sans" panose="02000000000000000000" pitchFamily="2" charset="0"/>
              </a:rPr>
              <a:t>152</a:t>
            </a:r>
            <a:endParaRPr lang="ru-RU" dirty="0"/>
          </a:p>
        </p:txBody>
      </p:sp>
      <p:sp>
        <p:nvSpPr>
          <p:cNvPr id="29" name="Текст 27">
            <a:extLst>
              <a:ext uri="{FF2B5EF4-FFF2-40B4-BE49-F238E27FC236}">
                <a16:creationId xmlns:a16="http://schemas.microsoft.com/office/drawing/2014/main" id="{DE7F352B-F6D9-B545-A835-443A55956E7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047007" y="2710235"/>
            <a:ext cx="2758143" cy="1164116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9600">
                <a:latin typeface="HSE Sans" panose="02000000000000000000" pitchFamily="2" charset="0"/>
              </a:defRPr>
            </a:lvl1pPr>
            <a:lvl2pPr>
              <a:defRPr sz="9600">
                <a:latin typeface="HSE Sans" panose="02000000000000000000" pitchFamily="2" charset="0"/>
              </a:defRPr>
            </a:lvl2pPr>
            <a:lvl3pPr>
              <a:defRPr sz="9600">
                <a:latin typeface="HSE Sans" panose="02000000000000000000" pitchFamily="2" charset="0"/>
              </a:defRPr>
            </a:lvl3pPr>
            <a:lvl4pPr>
              <a:defRPr sz="9600">
                <a:latin typeface="HSE Sans" panose="02000000000000000000" pitchFamily="2" charset="0"/>
              </a:defRPr>
            </a:lvl4pPr>
            <a:lvl5pPr>
              <a:defRPr sz="9600">
                <a:latin typeface="HSE Sans" panose="02000000000000000000" pitchFamily="2" charset="0"/>
              </a:defRPr>
            </a:lvl5pPr>
          </a:lstStyle>
          <a:p>
            <a:pPr lvl="0"/>
            <a:r>
              <a:rPr lang="ru-RU" sz="9600" dirty="0">
                <a:solidFill>
                  <a:srgbClr val="102D69"/>
                </a:solidFill>
                <a:latin typeface="HSE Sans" panose="02000000000000000000" pitchFamily="2" charset="0"/>
              </a:rPr>
              <a:t>95</a:t>
            </a:r>
            <a:endParaRPr lang="ru-RU" dirty="0"/>
          </a:p>
        </p:txBody>
      </p:sp>
      <p:sp>
        <p:nvSpPr>
          <p:cNvPr id="30" name="Текст 27">
            <a:extLst>
              <a:ext uri="{FF2B5EF4-FFF2-40B4-BE49-F238E27FC236}">
                <a16:creationId xmlns:a16="http://schemas.microsoft.com/office/drawing/2014/main" id="{D1D5AF9F-C1B0-7842-8789-1DB8963D981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518938" y="2710235"/>
            <a:ext cx="2758143" cy="1164116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9600">
                <a:latin typeface="HSE Sans" panose="02000000000000000000" pitchFamily="2" charset="0"/>
              </a:defRPr>
            </a:lvl1pPr>
            <a:lvl2pPr>
              <a:defRPr sz="9600">
                <a:latin typeface="HSE Sans" panose="02000000000000000000" pitchFamily="2" charset="0"/>
              </a:defRPr>
            </a:lvl2pPr>
            <a:lvl3pPr>
              <a:defRPr sz="9600">
                <a:latin typeface="HSE Sans" panose="02000000000000000000" pitchFamily="2" charset="0"/>
              </a:defRPr>
            </a:lvl3pPr>
            <a:lvl4pPr>
              <a:defRPr sz="9600">
                <a:latin typeface="HSE Sans" panose="02000000000000000000" pitchFamily="2" charset="0"/>
              </a:defRPr>
            </a:lvl4pPr>
            <a:lvl5pPr>
              <a:defRPr sz="9600">
                <a:latin typeface="HSE Sans" panose="02000000000000000000" pitchFamily="2" charset="0"/>
              </a:defRPr>
            </a:lvl5pPr>
          </a:lstStyle>
          <a:p>
            <a:pPr lvl="0"/>
            <a:r>
              <a:rPr lang="ru-RU" sz="9600" dirty="0">
                <a:solidFill>
                  <a:srgbClr val="102D69"/>
                </a:solidFill>
                <a:latin typeface="HSE Sans" panose="02000000000000000000" pitchFamily="2" charset="0"/>
              </a:rPr>
              <a:t>284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570523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аблица_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C5425806-16DD-844E-927C-26E7143A9ED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17199" y="464363"/>
            <a:ext cx="448276" cy="448276"/>
          </a:xfrm>
          <a:prstGeom prst="rect">
            <a:avLst/>
          </a:prstGeom>
        </p:spPr>
      </p:pic>
      <p:cxnSp>
        <p:nvCxnSpPr>
          <p:cNvPr id="6" name="Straight Connector 19">
            <a:extLst>
              <a:ext uri="{FF2B5EF4-FFF2-40B4-BE49-F238E27FC236}">
                <a16:creationId xmlns:a16="http://schemas.microsoft.com/office/drawing/2014/main" id="{479746FF-3282-DF46-9D7C-D80431604A55}"/>
              </a:ext>
            </a:extLst>
          </p:cNvPr>
          <p:cNvCxnSpPr>
            <a:cxnSpLocks/>
          </p:cNvCxnSpPr>
          <p:nvPr userDrawn="1"/>
        </p:nvCxnSpPr>
        <p:spPr>
          <a:xfrm>
            <a:off x="329868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21">
            <a:extLst>
              <a:ext uri="{FF2B5EF4-FFF2-40B4-BE49-F238E27FC236}">
                <a16:creationId xmlns:a16="http://schemas.microsoft.com/office/drawing/2014/main" id="{51B44297-B0E7-D74D-B291-D39A0D468B42}"/>
              </a:ext>
            </a:extLst>
          </p:cNvPr>
          <p:cNvCxnSpPr>
            <a:cxnSpLocks/>
          </p:cNvCxnSpPr>
          <p:nvPr userDrawn="1"/>
        </p:nvCxnSpPr>
        <p:spPr>
          <a:xfrm>
            <a:off x="609941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25">
            <a:extLst>
              <a:ext uri="{FF2B5EF4-FFF2-40B4-BE49-F238E27FC236}">
                <a16:creationId xmlns:a16="http://schemas.microsoft.com/office/drawing/2014/main" id="{0EA4A057-F0CB-E04F-B472-4A1ABFB64C66}"/>
              </a:ext>
            </a:extLst>
          </p:cNvPr>
          <p:cNvCxnSpPr>
            <a:cxnSpLocks/>
          </p:cNvCxnSpPr>
          <p:nvPr userDrawn="1"/>
        </p:nvCxnSpPr>
        <p:spPr>
          <a:xfrm>
            <a:off x="10277081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64502F5-56EE-354B-A3B1-E79F8B005172}"/>
              </a:ext>
            </a:extLst>
          </p:cNvPr>
          <p:cNvSpPr txBox="1"/>
          <p:nvPr userDrawn="1"/>
        </p:nvSpPr>
        <p:spPr>
          <a:xfrm>
            <a:off x="10410201" y="532278"/>
            <a:ext cx="67197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fld id="{32AF94B5-93D7-5247-B727-C7089232F508}" type="slidenum">
              <a:rPr lang="ru-RU" sz="2000" smtClean="0">
                <a:solidFill>
                  <a:srgbClr val="102D69"/>
                </a:solidFill>
                <a:latin typeface="HSE Sans" panose="02000000000000000000" pitchFamily="2" charset="0"/>
              </a:rPr>
              <a:t>‹#›</a:t>
            </a:fld>
            <a:endParaRPr lang="ru-RU" sz="20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cxnSp>
        <p:nvCxnSpPr>
          <p:cNvPr id="10" name="Straight Connector 59">
            <a:extLst>
              <a:ext uri="{FF2B5EF4-FFF2-40B4-BE49-F238E27FC236}">
                <a16:creationId xmlns:a16="http://schemas.microsoft.com/office/drawing/2014/main" id="{A80E0956-5C10-CC40-A426-CBD2E0C4158E}"/>
              </a:ext>
            </a:extLst>
          </p:cNvPr>
          <p:cNvCxnSpPr>
            <a:cxnSpLocks/>
          </p:cNvCxnSpPr>
          <p:nvPr userDrawn="1"/>
        </p:nvCxnSpPr>
        <p:spPr>
          <a:xfrm>
            <a:off x="11643868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Текст 37">
            <a:extLst>
              <a:ext uri="{FF2B5EF4-FFF2-40B4-BE49-F238E27FC236}">
                <a16:creationId xmlns:a16="http://schemas.microsoft.com/office/drawing/2014/main" id="{6EC59AAD-5962-8D49-BF4D-7DA5D57307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43689" y="540904"/>
            <a:ext cx="1901825" cy="415925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i="0">
                <a:latin typeface="HSE Sans" panose="02000000000000000000" pitchFamily="2" charset="0"/>
              </a:defRPr>
            </a:lvl1pPr>
            <a:lvl2pPr marL="4572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2pPr>
            <a:lvl3pPr marL="9144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3pPr>
            <a:lvl4pPr marL="13716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4pPr>
            <a:lvl5pPr marL="18288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000" dirty="0">
                <a:latin typeface="HSE Sans" panose="02000000000000000000" pitchFamily="2" charset="0"/>
              </a:rPr>
              <a:t>Название подразделения</a:t>
            </a:r>
            <a:br>
              <a:rPr lang="ru-RU" sz="1000" dirty="0">
                <a:latin typeface="HSE Sans" panose="02000000000000000000" pitchFamily="2" charset="0"/>
              </a:rPr>
            </a:br>
            <a:r>
              <a:rPr lang="ru-RU" sz="1000" dirty="0">
                <a:latin typeface="HSE Sans" panose="02000000000000000000" pitchFamily="2" charset="0"/>
              </a:rPr>
              <a:t>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2" name="Текст 39">
            <a:extLst>
              <a:ext uri="{FF2B5EF4-FFF2-40B4-BE49-F238E27FC236}">
                <a16:creationId xmlns:a16="http://schemas.microsoft.com/office/drawing/2014/main" id="{49041ACC-EEF4-D34B-A7DE-87B1AF2ED38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59163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презентации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4" name="Текст 39">
            <a:extLst>
              <a:ext uri="{FF2B5EF4-FFF2-40B4-BE49-F238E27FC236}">
                <a16:creationId xmlns:a16="http://schemas.microsoft.com/office/drawing/2014/main" id="{BF93B2CC-81A4-0943-AF6C-C8657679299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59892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раздела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5" name="Текст 22">
            <a:extLst>
              <a:ext uri="{FF2B5EF4-FFF2-40B4-BE49-F238E27FC236}">
                <a16:creationId xmlns:a16="http://schemas.microsoft.com/office/drawing/2014/main" id="{51340CB4-0355-3640-A212-F684523CDCC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85787" y="1447065"/>
            <a:ext cx="11058065" cy="307778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6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>
              <a:defRPr sz="16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>
              <a:defRPr sz="16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>
              <a:defRPr sz="16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>
              <a:defRPr sz="16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600" dirty="0">
                <a:solidFill>
                  <a:srgbClr val="102D69"/>
                </a:solidFill>
                <a:latin typeface="HSE Sans" panose="02000000000000000000" pitchFamily="2" charset="0"/>
              </a:rPr>
              <a:t>Название таблицы. Обратите внимание, что название графика набирается меньшим кеглем, чем заголовок (16</a:t>
            </a:r>
            <a:r>
              <a:rPr lang="en-GB" sz="1600" dirty="0" err="1">
                <a:solidFill>
                  <a:srgbClr val="102D69"/>
                </a:solidFill>
                <a:latin typeface="HSE Sans" panose="02000000000000000000" pitchFamily="2" charset="0"/>
              </a:rPr>
              <a:t>pt</a:t>
            </a:r>
            <a:r>
              <a:rPr lang="en-GB" sz="1600" dirty="0">
                <a:solidFill>
                  <a:srgbClr val="102D69"/>
                </a:solidFill>
                <a:latin typeface="HSE Sans" panose="02000000000000000000" pitchFamily="2" charset="0"/>
              </a:rPr>
              <a:t>)</a:t>
            </a:r>
            <a:endParaRPr lang="ru-RU" sz="16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sp>
        <p:nvSpPr>
          <p:cNvPr id="17" name="Текст 16">
            <a:extLst>
              <a:ext uri="{FF2B5EF4-FFF2-40B4-BE49-F238E27FC236}">
                <a16:creationId xmlns:a16="http://schemas.microsoft.com/office/drawing/2014/main" id="{8C6F2EA4-CEDC-324C-9C06-8713118041E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85788" y="5739189"/>
            <a:ext cx="6824303" cy="703205"/>
          </a:xfr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300" b="0" dirty="0">
                <a:ln>
                  <a:noFill/>
                </a:ln>
                <a:latin typeface="HSE Sans" panose="02000000000000000000" pitchFamily="2" charset="0"/>
              </a:rPr>
              <a:t>Мы рекомендуем очень аккуратно использовать жирное начертание, старайтесь выделять жирным самое важное. </a:t>
            </a:r>
            <a:r>
              <a:rPr lang="ru-RU" sz="1300" dirty="0">
                <a:latin typeface="HSE Sans" panose="02000000000000000000" pitchFamily="2" charset="0"/>
              </a:rPr>
              <a:t>Также старайтесь не использовать выделение жирным начертанием вместе с заливкой ячеек каким-либо цветом, достаточно и одного акцента.</a:t>
            </a:r>
            <a:endParaRPr lang="en-RU" sz="1300" b="0">
              <a:ln>
                <a:noFill/>
              </a:ln>
              <a:latin typeface="HSE Sans" panose="02000000000000000000" pitchFamily="2" charset="0"/>
            </a:endParaRPr>
          </a:p>
        </p:txBody>
      </p:sp>
      <p:sp>
        <p:nvSpPr>
          <p:cNvPr id="19" name="Таблица 18">
            <a:extLst>
              <a:ext uri="{FF2B5EF4-FFF2-40B4-BE49-F238E27FC236}">
                <a16:creationId xmlns:a16="http://schemas.microsoft.com/office/drawing/2014/main" id="{7B291085-A9B9-D842-B1A7-96258FAF012C}"/>
              </a:ext>
            </a:extLst>
          </p:cNvPr>
          <p:cNvSpPr>
            <a:spLocks noGrp="1"/>
          </p:cNvSpPr>
          <p:nvPr>
            <p:ph type="tbl" sz="quarter" idx="19"/>
          </p:nvPr>
        </p:nvSpPr>
        <p:spPr>
          <a:xfrm>
            <a:off x="585787" y="1984076"/>
            <a:ext cx="11058527" cy="3519576"/>
          </a:xfrm>
        </p:spPr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401603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аблица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 descr="Icon&#10;&#10;Description automatically generated">
            <a:extLst>
              <a:ext uri="{FF2B5EF4-FFF2-40B4-BE49-F238E27FC236}">
                <a16:creationId xmlns:a16="http://schemas.microsoft.com/office/drawing/2014/main" id="{259ABC72-D738-1143-BF2A-D85AE9A4F73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17199" y="464363"/>
            <a:ext cx="448276" cy="448276"/>
          </a:xfrm>
          <a:prstGeom prst="rect">
            <a:avLst/>
          </a:prstGeom>
        </p:spPr>
      </p:pic>
      <p:cxnSp>
        <p:nvCxnSpPr>
          <p:cNvPr id="9" name="Straight Connector 19">
            <a:extLst>
              <a:ext uri="{FF2B5EF4-FFF2-40B4-BE49-F238E27FC236}">
                <a16:creationId xmlns:a16="http://schemas.microsoft.com/office/drawing/2014/main" id="{237A1E42-2FC3-8841-8C41-992C5BC2368D}"/>
              </a:ext>
            </a:extLst>
          </p:cNvPr>
          <p:cNvCxnSpPr>
            <a:cxnSpLocks/>
          </p:cNvCxnSpPr>
          <p:nvPr userDrawn="1"/>
        </p:nvCxnSpPr>
        <p:spPr>
          <a:xfrm>
            <a:off x="329868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21">
            <a:extLst>
              <a:ext uri="{FF2B5EF4-FFF2-40B4-BE49-F238E27FC236}">
                <a16:creationId xmlns:a16="http://schemas.microsoft.com/office/drawing/2014/main" id="{47503EA0-3883-E24D-9EB8-7B6175182929}"/>
              </a:ext>
            </a:extLst>
          </p:cNvPr>
          <p:cNvCxnSpPr>
            <a:cxnSpLocks/>
          </p:cNvCxnSpPr>
          <p:nvPr userDrawn="1"/>
        </p:nvCxnSpPr>
        <p:spPr>
          <a:xfrm>
            <a:off x="609941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25">
            <a:extLst>
              <a:ext uri="{FF2B5EF4-FFF2-40B4-BE49-F238E27FC236}">
                <a16:creationId xmlns:a16="http://schemas.microsoft.com/office/drawing/2014/main" id="{E0144DF2-9891-324D-B34E-AFA025FBCBF9}"/>
              </a:ext>
            </a:extLst>
          </p:cNvPr>
          <p:cNvCxnSpPr>
            <a:cxnSpLocks/>
          </p:cNvCxnSpPr>
          <p:nvPr userDrawn="1"/>
        </p:nvCxnSpPr>
        <p:spPr>
          <a:xfrm>
            <a:off x="10277081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33F65D6-1072-F140-B6A5-758D7B595A92}"/>
              </a:ext>
            </a:extLst>
          </p:cNvPr>
          <p:cNvSpPr txBox="1"/>
          <p:nvPr userDrawn="1"/>
        </p:nvSpPr>
        <p:spPr>
          <a:xfrm>
            <a:off x="10410201" y="532278"/>
            <a:ext cx="67197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fld id="{32AF94B5-93D7-5247-B727-C7089232F508}" type="slidenum">
              <a:rPr lang="ru-RU" sz="2000" smtClean="0">
                <a:solidFill>
                  <a:srgbClr val="102D69"/>
                </a:solidFill>
                <a:latin typeface="HSE Sans" panose="02000000000000000000" pitchFamily="2" charset="0"/>
              </a:rPr>
              <a:t>‹#›</a:t>
            </a:fld>
            <a:endParaRPr lang="ru-RU" sz="20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cxnSp>
        <p:nvCxnSpPr>
          <p:cNvPr id="13" name="Straight Connector 59">
            <a:extLst>
              <a:ext uri="{FF2B5EF4-FFF2-40B4-BE49-F238E27FC236}">
                <a16:creationId xmlns:a16="http://schemas.microsoft.com/office/drawing/2014/main" id="{5F1F09D4-22FA-7B4B-9488-F8FDDCC2D447}"/>
              </a:ext>
            </a:extLst>
          </p:cNvPr>
          <p:cNvCxnSpPr>
            <a:cxnSpLocks/>
          </p:cNvCxnSpPr>
          <p:nvPr userDrawn="1"/>
        </p:nvCxnSpPr>
        <p:spPr>
          <a:xfrm>
            <a:off x="11643868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Текст 37">
            <a:extLst>
              <a:ext uri="{FF2B5EF4-FFF2-40B4-BE49-F238E27FC236}">
                <a16:creationId xmlns:a16="http://schemas.microsoft.com/office/drawing/2014/main" id="{44D0326E-FD7A-3541-A998-62A1C30E273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43689" y="540904"/>
            <a:ext cx="1901825" cy="415925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i="0">
                <a:latin typeface="HSE Sans" panose="02000000000000000000" pitchFamily="2" charset="0"/>
              </a:defRPr>
            </a:lvl1pPr>
            <a:lvl2pPr marL="4572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2pPr>
            <a:lvl3pPr marL="9144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3pPr>
            <a:lvl4pPr marL="13716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4pPr>
            <a:lvl5pPr marL="18288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000" dirty="0">
                <a:latin typeface="HSE Sans" panose="02000000000000000000" pitchFamily="2" charset="0"/>
              </a:rPr>
              <a:t>Название подразделения</a:t>
            </a:r>
            <a:br>
              <a:rPr lang="ru-RU" sz="1000" dirty="0">
                <a:latin typeface="HSE Sans" panose="02000000000000000000" pitchFamily="2" charset="0"/>
              </a:rPr>
            </a:br>
            <a:r>
              <a:rPr lang="ru-RU" sz="1000" dirty="0">
                <a:latin typeface="HSE Sans" panose="02000000000000000000" pitchFamily="2" charset="0"/>
              </a:rPr>
              <a:t>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5" name="Текст 39">
            <a:extLst>
              <a:ext uri="{FF2B5EF4-FFF2-40B4-BE49-F238E27FC236}">
                <a16:creationId xmlns:a16="http://schemas.microsoft.com/office/drawing/2014/main" id="{279CCCA0-F959-5245-8321-106D3C5E837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59163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презентации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7" name="Текст 39">
            <a:extLst>
              <a:ext uri="{FF2B5EF4-FFF2-40B4-BE49-F238E27FC236}">
                <a16:creationId xmlns:a16="http://schemas.microsoft.com/office/drawing/2014/main" id="{8B839C6B-8494-8841-9714-4C8F710F840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59892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раздела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8" name="Текст 22">
            <a:extLst>
              <a:ext uri="{FF2B5EF4-FFF2-40B4-BE49-F238E27FC236}">
                <a16:creationId xmlns:a16="http://schemas.microsoft.com/office/drawing/2014/main" id="{4D940599-2B77-CE47-91E6-CDB51ADE184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85787" y="1447064"/>
            <a:ext cx="7617877" cy="537011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6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>
              <a:defRPr sz="16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>
              <a:defRPr sz="16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>
              <a:defRPr sz="16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>
              <a:defRPr sz="16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600" dirty="0">
                <a:solidFill>
                  <a:srgbClr val="102D69"/>
                </a:solidFill>
                <a:latin typeface="HSE Sans" panose="02000000000000000000" pitchFamily="2" charset="0"/>
              </a:rPr>
              <a:t>Название таблицы. Обратите внимание, что название графика набирается меньшим кеглем, чем заголовок (16</a:t>
            </a:r>
            <a:r>
              <a:rPr lang="en-GB" sz="1600" dirty="0" err="1">
                <a:solidFill>
                  <a:srgbClr val="102D69"/>
                </a:solidFill>
                <a:latin typeface="HSE Sans" panose="02000000000000000000" pitchFamily="2" charset="0"/>
              </a:rPr>
              <a:t>pt</a:t>
            </a:r>
            <a:r>
              <a:rPr lang="en-GB" sz="1600" dirty="0">
                <a:solidFill>
                  <a:srgbClr val="102D69"/>
                </a:solidFill>
                <a:latin typeface="HSE Sans" panose="02000000000000000000" pitchFamily="2" charset="0"/>
              </a:rPr>
              <a:t>)</a:t>
            </a:r>
            <a:endParaRPr lang="ru-RU" sz="16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sp>
        <p:nvSpPr>
          <p:cNvPr id="19" name="Текст 16">
            <a:extLst>
              <a:ext uri="{FF2B5EF4-FFF2-40B4-BE49-F238E27FC236}">
                <a16:creationId xmlns:a16="http://schemas.microsoft.com/office/drawing/2014/main" id="{A7333712-9DED-4F4B-B209-2F13075EDB3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85788" y="5739189"/>
            <a:ext cx="6824303" cy="703205"/>
          </a:xfr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300" b="0" dirty="0">
                <a:ln>
                  <a:noFill/>
                </a:ln>
                <a:latin typeface="HSE Sans" panose="02000000000000000000" pitchFamily="2" charset="0"/>
              </a:rPr>
              <a:t>Мы рекомендуем очень аккуратно использовать жирное начертание, старайтесь выделять жирным самое важное. </a:t>
            </a:r>
            <a:r>
              <a:rPr lang="ru-RU" sz="1300" dirty="0">
                <a:latin typeface="HSE Sans" panose="02000000000000000000" pitchFamily="2" charset="0"/>
              </a:rPr>
              <a:t>Также старайтесь не использовать выделение жирным начертанием вместе с заливкой ячеек каким-либо цветом, достаточно и одного акцента.</a:t>
            </a:r>
            <a:endParaRPr lang="en-RU" sz="1300" b="0">
              <a:ln>
                <a:noFill/>
              </a:ln>
              <a:latin typeface="HSE Sans" panose="02000000000000000000" pitchFamily="2" charset="0"/>
            </a:endParaRPr>
          </a:p>
        </p:txBody>
      </p:sp>
      <p:sp>
        <p:nvSpPr>
          <p:cNvPr id="20" name="Таблица 18">
            <a:extLst>
              <a:ext uri="{FF2B5EF4-FFF2-40B4-BE49-F238E27FC236}">
                <a16:creationId xmlns:a16="http://schemas.microsoft.com/office/drawing/2014/main" id="{DD467C42-8209-B740-8419-DBB6A6F7D5EE}"/>
              </a:ext>
            </a:extLst>
          </p:cNvPr>
          <p:cNvSpPr>
            <a:spLocks noGrp="1"/>
          </p:cNvSpPr>
          <p:nvPr>
            <p:ph type="tbl" sz="quarter" idx="19"/>
          </p:nvPr>
        </p:nvSpPr>
        <p:spPr>
          <a:xfrm>
            <a:off x="585787" y="2208362"/>
            <a:ext cx="7617895" cy="3295290"/>
          </a:xfrm>
        </p:spPr>
        <p:txBody>
          <a:bodyPr/>
          <a:lstStyle/>
          <a:p>
            <a:endParaRPr lang="ru-RU"/>
          </a:p>
        </p:txBody>
      </p:sp>
      <p:sp>
        <p:nvSpPr>
          <p:cNvPr id="21" name="Текст 35">
            <a:extLst>
              <a:ext uri="{FF2B5EF4-FFF2-40B4-BE49-F238E27FC236}">
                <a16:creationId xmlns:a16="http://schemas.microsoft.com/office/drawing/2014/main" id="{B4309850-76EA-224C-A9E2-B6BBDBF99DE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686807" y="2208363"/>
            <a:ext cx="2930666" cy="2570672"/>
          </a:xfrm>
        </p:spPr>
        <p:txBody>
          <a:bodyPr lIns="0" tIns="0" r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en-GB" sz="1300" dirty="0">
                <a:latin typeface="HSE Sans" panose="02000000000000000000" pitchFamily="2" charset="0"/>
              </a:rPr>
              <a:t>Lorem ipsum </a:t>
            </a:r>
            <a:r>
              <a:rPr lang="en-GB" sz="1300" dirty="0" err="1">
                <a:latin typeface="HSE Sans" panose="02000000000000000000" pitchFamily="2" charset="0"/>
              </a:rPr>
              <a:t>dolor</a:t>
            </a:r>
            <a:r>
              <a:rPr lang="en-GB" sz="1300" dirty="0">
                <a:latin typeface="HSE Sans" panose="02000000000000000000" pitchFamily="2" charset="0"/>
              </a:rPr>
              <a:t> sit </a:t>
            </a:r>
            <a:r>
              <a:rPr lang="en-GB" sz="1300" dirty="0" err="1">
                <a:latin typeface="HSE Sans" panose="02000000000000000000" pitchFamily="2" charset="0"/>
              </a:rPr>
              <a:t>amet</a:t>
            </a:r>
            <a:r>
              <a:rPr lang="en-GB" sz="1300" dirty="0">
                <a:latin typeface="HSE Sans" panose="02000000000000000000" pitchFamily="2" charset="0"/>
              </a:rPr>
              <a:t>, </a:t>
            </a:r>
            <a:r>
              <a:rPr lang="en-GB" sz="1300" dirty="0" err="1">
                <a:latin typeface="HSE Sans" panose="02000000000000000000" pitchFamily="2" charset="0"/>
              </a:rPr>
              <a:t>consectetur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adipiscing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elit</a:t>
            </a:r>
            <a:r>
              <a:rPr lang="en-GB" sz="1300" dirty="0">
                <a:latin typeface="HSE Sans" panose="02000000000000000000" pitchFamily="2" charset="0"/>
              </a:rPr>
              <a:t>, </a:t>
            </a:r>
            <a:r>
              <a:rPr lang="en-GB" sz="1300" dirty="0" err="1">
                <a:latin typeface="HSE Sans" panose="02000000000000000000" pitchFamily="2" charset="0"/>
              </a:rPr>
              <a:t>sed</a:t>
            </a:r>
            <a:r>
              <a:rPr lang="en-GB" sz="1300" dirty="0">
                <a:latin typeface="HSE Sans" panose="02000000000000000000" pitchFamily="2" charset="0"/>
              </a:rPr>
              <a:t> do </a:t>
            </a:r>
            <a:r>
              <a:rPr lang="en-GB" sz="1300" dirty="0" err="1">
                <a:latin typeface="HSE Sans" panose="02000000000000000000" pitchFamily="2" charset="0"/>
              </a:rPr>
              <a:t>eiusmod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tempor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incididunt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ut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labore</a:t>
            </a:r>
            <a:r>
              <a:rPr lang="en-GB" sz="1300" dirty="0">
                <a:latin typeface="HSE Sans" panose="02000000000000000000" pitchFamily="2" charset="0"/>
              </a:rPr>
              <a:t> et dolore magna </a:t>
            </a:r>
            <a:r>
              <a:rPr lang="en-GB" sz="1300" dirty="0" err="1">
                <a:latin typeface="HSE Sans" panose="02000000000000000000" pitchFamily="2" charset="0"/>
              </a:rPr>
              <a:t>aliqua</a:t>
            </a:r>
            <a:r>
              <a:rPr lang="en-GB" sz="1300" dirty="0">
                <a:latin typeface="HSE Sans" panose="02000000000000000000" pitchFamily="2" charset="0"/>
              </a:rPr>
              <a:t>. Ut </a:t>
            </a:r>
            <a:r>
              <a:rPr lang="en-GB" sz="1300" dirty="0" err="1">
                <a:latin typeface="HSE Sans" panose="02000000000000000000" pitchFamily="2" charset="0"/>
              </a:rPr>
              <a:t>enim</a:t>
            </a:r>
            <a:r>
              <a:rPr lang="en-GB" sz="1300" dirty="0">
                <a:latin typeface="HSE Sans" panose="02000000000000000000" pitchFamily="2" charset="0"/>
              </a:rPr>
              <a:t> ad minim </a:t>
            </a:r>
            <a:r>
              <a:rPr lang="en-GB" sz="1300" dirty="0" err="1">
                <a:latin typeface="HSE Sans" panose="02000000000000000000" pitchFamily="2" charset="0"/>
              </a:rPr>
              <a:t>veniam</a:t>
            </a:r>
            <a:r>
              <a:rPr lang="en-GB" sz="1300" dirty="0">
                <a:latin typeface="HSE Sans" panose="02000000000000000000" pitchFamily="2" charset="0"/>
              </a:rPr>
              <a:t>, </a:t>
            </a:r>
            <a:r>
              <a:rPr lang="en-GB" sz="1300" dirty="0" err="1">
                <a:latin typeface="HSE Sans" panose="02000000000000000000" pitchFamily="2" charset="0"/>
              </a:rPr>
              <a:t>quis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nostrud</a:t>
            </a:r>
            <a:r>
              <a:rPr lang="en-GB" sz="1300" dirty="0">
                <a:latin typeface="HSE Sans" panose="02000000000000000000" pitchFamily="2" charset="0"/>
              </a:rPr>
              <a:t> exercitation </a:t>
            </a:r>
            <a:r>
              <a:rPr lang="en-GB" sz="1300" dirty="0" err="1">
                <a:latin typeface="HSE Sans" panose="02000000000000000000" pitchFamily="2" charset="0"/>
              </a:rPr>
              <a:t>ullamco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laboris</a:t>
            </a:r>
            <a:r>
              <a:rPr lang="en-GB" sz="1300" dirty="0">
                <a:latin typeface="HSE Sans" panose="02000000000000000000" pitchFamily="2" charset="0"/>
              </a:rPr>
              <a:t> nisi </a:t>
            </a:r>
            <a:r>
              <a:rPr lang="en-GB" sz="1300" dirty="0" err="1">
                <a:latin typeface="HSE Sans" panose="02000000000000000000" pitchFamily="2" charset="0"/>
              </a:rPr>
              <a:t>ut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aliquip</a:t>
            </a:r>
            <a:r>
              <a:rPr lang="en-GB" sz="1300" dirty="0">
                <a:latin typeface="HSE Sans" panose="02000000000000000000" pitchFamily="2" charset="0"/>
              </a:rPr>
              <a:t> ex </a:t>
            </a:r>
            <a:r>
              <a:rPr lang="en-GB" sz="1300" dirty="0" err="1">
                <a:latin typeface="HSE Sans" panose="02000000000000000000" pitchFamily="2" charset="0"/>
              </a:rPr>
              <a:t>ea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commodo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consequat</a:t>
            </a:r>
            <a:r>
              <a:rPr lang="en-GB" sz="1300" dirty="0">
                <a:latin typeface="HSE Sans" panose="02000000000000000000" pitchFamily="2" charset="0"/>
              </a:rPr>
              <a:t>. Duis </a:t>
            </a:r>
            <a:r>
              <a:rPr lang="en-GB" sz="1300" dirty="0" err="1">
                <a:latin typeface="HSE Sans" panose="02000000000000000000" pitchFamily="2" charset="0"/>
              </a:rPr>
              <a:t>aute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irure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dolor</a:t>
            </a:r>
            <a:r>
              <a:rPr lang="en-GB" sz="1300" dirty="0">
                <a:latin typeface="HSE Sans" panose="02000000000000000000" pitchFamily="2" charset="0"/>
              </a:rPr>
              <a:t> in </a:t>
            </a:r>
            <a:r>
              <a:rPr lang="en-GB" sz="1300" dirty="0" err="1">
                <a:latin typeface="HSE Sans" panose="02000000000000000000" pitchFamily="2" charset="0"/>
              </a:rPr>
              <a:t>reprehenderit</a:t>
            </a:r>
            <a:r>
              <a:rPr lang="en-GB" sz="1300" dirty="0">
                <a:latin typeface="HSE Sans" panose="02000000000000000000" pitchFamily="2" charset="0"/>
              </a:rPr>
              <a:t> in </a:t>
            </a:r>
            <a:r>
              <a:rPr lang="en-GB" sz="1300" dirty="0" err="1">
                <a:latin typeface="HSE Sans" panose="02000000000000000000" pitchFamily="2" charset="0"/>
              </a:rPr>
              <a:t>voluptate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velit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esse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cillum</a:t>
            </a:r>
            <a:r>
              <a:rPr lang="en-GB" sz="1300" dirty="0">
                <a:latin typeface="HSE Sans" panose="02000000000000000000" pitchFamily="2" charset="0"/>
              </a:rPr>
              <a:t> dolore </a:t>
            </a:r>
            <a:r>
              <a:rPr lang="en-GB" sz="1300" dirty="0" err="1">
                <a:latin typeface="HSE Sans" panose="02000000000000000000" pitchFamily="2" charset="0"/>
              </a:rPr>
              <a:t>eu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fugiat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nulla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pariatur</a:t>
            </a:r>
            <a:r>
              <a:rPr lang="en-GB" sz="1300" dirty="0">
                <a:latin typeface="HSE Sans" panose="02000000000000000000" pitchFamily="2" charset="0"/>
              </a:rPr>
              <a:t>. </a:t>
            </a:r>
            <a:r>
              <a:rPr lang="en-GB" sz="1300" dirty="0" err="1">
                <a:latin typeface="HSE Sans" panose="02000000000000000000" pitchFamily="2" charset="0"/>
              </a:rPr>
              <a:t>Excepteur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sint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occaecat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cupidatat</a:t>
            </a:r>
            <a:r>
              <a:rPr lang="en-GB" sz="1300" dirty="0">
                <a:latin typeface="HSE Sans" panose="02000000000000000000" pitchFamily="2" charset="0"/>
              </a:rPr>
              <a:t> non </a:t>
            </a:r>
            <a:r>
              <a:rPr lang="en-GB" sz="1300" dirty="0" err="1">
                <a:latin typeface="HSE Sans" panose="02000000000000000000" pitchFamily="2" charset="0"/>
              </a:rPr>
              <a:t>proident</a:t>
            </a:r>
            <a:r>
              <a:rPr lang="en-GB" sz="1300" dirty="0">
                <a:latin typeface="HSE Sans" panose="02000000000000000000" pitchFamily="2" charset="0"/>
              </a:rPr>
              <a:t>, sunt in culpa qui </a:t>
            </a:r>
            <a:r>
              <a:rPr lang="en-GB" sz="1300" dirty="0" err="1">
                <a:latin typeface="HSE Sans" panose="02000000000000000000" pitchFamily="2" charset="0"/>
              </a:rPr>
              <a:t>officia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deserunt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mollit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anim</a:t>
            </a:r>
            <a:r>
              <a:rPr lang="en-GB" sz="1300" dirty="0">
                <a:latin typeface="HSE Sans" panose="02000000000000000000" pitchFamily="2" charset="0"/>
              </a:rPr>
              <a:t> id </a:t>
            </a:r>
            <a:r>
              <a:rPr lang="en-GB" sz="1300" dirty="0" err="1">
                <a:latin typeface="HSE Sans" panose="02000000000000000000" pitchFamily="2" charset="0"/>
              </a:rPr>
              <a:t>est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laborum</a:t>
            </a:r>
            <a:r>
              <a:rPr lang="en-GB" sz="1300" dirty="0">
                <a:latin typeface="HSE Sans" panose="02000000000000000000" pitchFamily="2" charset="0"/>
              </a:rPr>
              <a:t>.</a:t>
            </a:r>
            <a:endParaRPr lang="ru-RU" sz="1300" dirty="0">
              <a:latin typeface="HSE Sa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6771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33F8FDE-7383-E947-8568-FF6B7A776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8E6541-45CA-8B42-98B4-D42737B850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70645B-C5D9-8544-BBF2-E4A13F8E405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63DFB-8595-A44B-9F09-A50FA310E559}" type="datetimeFigureOut">
              <a:rPr lang="en-RU" smtClean="0"/>
              <a:t>06/05/2024</a:t>
            </a:fld>
            <a:endParaRPr lang="en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F52289-7F57-544F-95EE-F8B2E10627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1C5F56-F795-5643-ABE3-DDED218698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20F133-126C-5944-A0E4-6A9616EDC0DA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578506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1" r:id="rId3"/>
    <p:sldLayoutId id="2147483650" r:id="rId4"/>
    <p:sldLayoutId id="2147483651" r:id="rId5"/>
    <p:sldLayoutId id="2147483652" r:id="rId6"/>
    <p:sldLayoutId id="2147483654" r:id="rId7"/>
    <p:sldLayoutId id="2147483655" r:id="rId8"/>
    <p:sldLayoutId id="2147483656" r:id="rId9"/>
    <p:sldLayoutId id="2147483658" r:id="rId10"/>
    <p:sldLayoutId id="2147483657" r:id="rId11"/>
    <p:sldLayoutId id="214748365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CD95C0D-D7DC-EF40-9E45-F5F0A4817C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2661" y="1982640"/>
            <a:ext cx="8632470" cy="1978323"/>
          </a:xfrm>
        </p:spPr>
        <p:txBody>
          <a:bodyPr>
            <a:noAutofit/>
          </a:bodyPr>
          <a:lstStyle/>
          <a:p>
            <a:r>
              <a:rPr lang="ru-RU" sz="3600" dirty="0"/>
              <a:t>Прогнозирование </a:t>
            </a:r>
            <a:r>
              <a:rPr lang="ru-RU" sz="3600" dirty="0" smtClean="0"/>
              <a:t>временных рядов</a:t>
            </a:r>
            <a:r>
              <a:rPr lang="ru-RU" sz="3600" dirty="0"/>
              <a:t/>
            </a:r>
            <a:br>
              <a:rPr lang="ru-RU" sz="3600" dirty="0"/>
            </a:br>
            <a:r>
              <a:rPr lang="ru-RU" sz="3600" dirty="0"/>
              <a:t>с помощью </a:t>
            </a:r>
            <a:r>
              <a:rPr lang="ru-RU" sz="3600" dirty="0" smtClean="0"/>
              <a:t>рекуррентных</a:t>
            </a:r>
            <a:br>
              <a:rPr lang="ru-RU" sz="3600" dirty="0" smtClean="0"/>
            </a:br>
            <a:r>
              <a:rPr lang="ru-RU" sz="3600" dirty="0" smtClean="0"/>
              <a:t>нейронных </a:t>
            </a:r>
            <a:r>
              <a:rPr lang="ru-RU" sz="3600" dirty="0"/>
              <a:t>сетей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B85EA7E-BEC4-B745-B2A8-D4E4AFC614F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/>
              <a:t>Факультет информатики, математики и компьютерных наук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B8D49EC-434A-5443-AC3F-85F01995E63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ru-RU" dirty="0"/>
              <a:t>Магистерская программа </a:t>
            </a:r>
            <a:r>
              <a:rPr lang="en-US" dirty="0"/>
              <a:t>”</a:t>
            </a:r>
            <a:r>
              <a:rPr lang="ru-RU" dirty="0"/>
              <a:t>Интеллектуальный анализ данных</a:t>
            </a:r>
            <a:r>
              <a:rPr lang="en-US" dirty="0"/>
              <a:t>”</a:t>
            </a:r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C6FAE0FA-3CAF-BA4B-8F9F-5FEF3C2F3CC6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ru-RU" dirty="0"/>
              <a:t>Нижний Новгород</a:t>
            </a:r>
          </a:p>
          <a:p>
            <a:r>
              <a:rPr lang="ru-RU" dirty="0"/>
              <a:t>2024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44AFB2BF-A7AB-5648-ADCD-2A7F1BD3581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52661" y="3826431"/>
            <a:ext cx="4628029" cy="1880686"/>
          </a:xfrm>
        </p:spPr>
        <p:txBody>
          <a:bodyPr>
            <a:noAutofit/>
          </a:bodyPr>
          <a:lstStyle/>
          <a:p>
            <a:r>
              <a:rPr lang="ru-RU" dirty="0" smtClean="0"/>
              <a:t>Выполнил</a:t>
            </a:r>
            <a:r>
              <a:rPr lang="en-US" dirty="0" smtClean="0"/>
              <a:t>: </a:t>
            </a:r>
            <a:r>
              <a:rPr lang="ru-RU" dirty="0"/>
              <a:t>студент группы 22 МАГ </a:t>
            </a:r>
            <a:r>
              <a:rPr lang="ru-RU" dirty="0" smtClean="0"/>
              <a:t>ИАД</a:t>
            </a:r>
          </a:p>
          <a:p>
            <a:r>
              <a:rPr lang="ru-RU" dirty="0" smtClean="0"/>
              <a:t>Рухович </a:t>
            </a:r>
            <a:r>
              <a:rPr lang="ru-RU" dirty="0"/>
              <a:t>Игорь </a:t>
            </a:r>
            <a:r>
              <a:rPr lang="ru-RU" dirty="0" smtClean="0"/>
              <a:t>Владимирович</a:t>
            </a:r>
          </a:p>
          <a:p>
            <a:endParaRPr lang="ru-RU" dirty="0"/>
          </a:p>
          <a:p>
            <a:r>
              <a:rPr lang="ru-RU" dirty="0" smtClean="0"/>
              <a:t>Научный руководитель</a:t>
            </a:r>
            <a:r>
              <a:rPr lang="en-US" smtClean="0"/>
              <a:t>:</a:t>
            </a:r>
            <a:r>
              <a:rPr lang="ru-RU" smtClean="0"/>
              <a:t/>
            </a:r>
            <a:br>
              <a:rPr lang="ru-RU" smtClean="0"/>
            </a:br>
            <a:r>
              <a:rPr lang="ru-RU" smtClean="0"/>
              <a:t>приглашенный </a:t>
            </a:r>
            <a:r>
              <a:rPr lang="ru-RU"/>
              <a:t>преподаватель кафедры </a:t>
            </a:r>
            <a:r>
              <a:rPr lang="ru-RU" smtClean="0"/>
              <a:t>ПМИ НИУ ВШЭ – НН</a:t>
            </a:r>
            <a:r>
              <a:rPr lang="ru-RU" dirty="0"/>
              <a:t/>
            </a:r>
            <a:br>
              <a:rPr lang="ru-RU" dirty="0"/>
            </a:br>
            <a:r>
              <a:rPr lang="ru-RU" smtClean="0"/>
              <a:t>Досов </a:t>
            </a:r>
            <a:r>
              <a:rPr lang="ru-RU" dirty="0"/>
              <a:t>Санжар </a:t>
            </a:r>
            <a:r>
              <a:rPr lang="ru-RU" dirty="0" err="1"/>
              <a:t>Музаффарович</a:t>
            </a:r>
            <a:endParaRPr lang="ru-RU" dirty="0"/>
          </a:p>
        </p:txBody>
      </p:sp>
      <p:sp>
        <p:nvSpPr>
          <p:cNvPr id="7" name="Текст 5">
            <a:extLst>
              <a:ext uri="{FF2B5EF4-FFF2-40B4-BE49-F238E27FC236}">
                <a16:creationId xmlns:a16="http://schemas.microsoft.com/office/drawing/2014/main" id="{44AFB2BF-A7AB-5648-ADCD-2A7F1BD35815}"/>
              </a:ext>
            </a:extLst>
          </p:cNvPr>
          <p:cNvSpPr txBox="1">
            <a:spLocks/>
          </p:cNvSpPr>
          <p:nvPr/>
        </p:nvSpPr>
        <p:spPr>
          <a:xfrm>
            <a:off x="6233455" y="3826431"/>
            <a:ext cx="4771003" cy="18806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ru-RU" dirty="0" smtClean="0"/>
              <a:t>Рецензент</a:t>
            </a:r>
            <a:r>
              <a:rPr lang="en-US" smtClean="0"/>
              <a:t>: </a:t>
            </a:r>
            <a:r>
              <a:rPr lang="ru-RU"/>
              <a:t>д</a:t>
            </a:r>
            <a:r>
              <a:rPr lang="ru-RU" smtClean="0"/>
              <a:t>. </a:t>
            </a:r>
            <a:r>
              <a:rPr lang="ru-RU" dirty="0" smtClean="0"/>
              <a:t>ф</a:t>
            </a:r>
            <a:r>
              <a:rPr lang="ru-RU" dirty="0"/>
              <a:t>.-м</a:t>
            </a:r>
            <a:r>
              <a:rPr lang="ru-RU" dirty="0" smtClean="0"/>
              <a:t>. н.,</a:t>
            </a:r>
            <a:br>
              <a:rPr lang="ru-RU" dirty="0" smtClean="0"/>
            </a:br>
            <a:r>
              <a:rPr lang="ru-RU" dirty="0" smtClean="0"/>
              <a:t>профессор кафедры ПМИ НИУ ВШЭ </a:t>
            </a:r>
            <a:r>
              <a:rPr lang="ru-RU" dirty="0"/>
              <a:t>– </a:t>
            </a:r>
            <a:r>
              <a:rPr lang="ru-RU" dirty="0" smtClean="0"/>
              <a:t>НН</a:t>
            </a:r>
            <a:br>
              <a:rPr lang="ru-RU" dirty="0" smtClean="0"/>
            </a:br>
            <a:r>
              <a:rPr lang="ru-RU" dirty="0" err="1" smtClean="0"/>
              <a:t>Колданов</a:t>
            </a:r>
            <a:r>
              <a:rPr lang="ru-RU" dirty="0" smtClean="0"/>
              <a:t> Александр Петрович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82325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7AC8064E-5791-204C-B92F-A018279494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0904"/>
            <a:ext cx="2070100" cy="415925"/>
          </a:xfrm>
        </p:spPr>
        <p:txBody>
          <a:bodyPr/>
          <a:lstStyle/>
          <a:p>
            <a:r>
              <a:rPr lang="ru-RU" dirty="0"/>
              <a:t>Магистерская программа </a:t>
            </a:r>
            <a:r>
              <a:rPr lang="en-US" dirty="0"/>
              <a:t>”</a:t>
            </a:r>
            <a:r>
              <a:rPr lang="ru-RU" dirty="0"/>
              <a:t>Интеллектуальный анализ данных</a:t>
            </a:r>
            <a:r>
              <a:rPr lang="en-US" dirty="0"/>
              <a:t>”</a:t>
            </a:r>
            <a:endParaRPr lang="ru-RU" dirty="0"/>
          </a:p>
          <a:p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7B3E517-ED8B-0241-AB87-BE49B315EEB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 dirty="0"/>
              <a:t>Известные подходы к решению</a:t>
            </a:r>
          </a:p>
        </p:txBody>
      </p:sp>
      <p:sp>
        <p:nvSpPr>
          <p:cNvPr id="8" name="Текст 3">
            <a:extLst>
              <a:ext uri="{FF2B5EF4-FFF2-40B4-BE49-F238E27FC236}">
                <a16:creationId xmlns:a16="http://schemas.microsoft.com/office/drawing/2014/main" id="{378155C5-C1E4-7ECF-856E-968CF9D607E2}"/>
              </a:ext>
            </a:extLst>
          </p:cNvPr>
          <p:cNvSpPr txBox="1">
            <a:spLocks/>
          </p:cNvSpPr>
          <p:nvPr/>
        </p:nvSpPr>
        <p:spPr>
          <a:xfrm>
            <a:off x="585897" y="2379663"/>
            <a:ext cx="5673995" cy="339323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 smtClean="0"/>
              <a:t>Нормализация входных значений</a:t>
            </a:r>
          </a:p>
          <a:p>
            <a:pPr lvl="1"/>
            <a:r>
              <a:rPr lang="ru-RU" dirty="0" smtClean="0"/>
              <a:t>Стандартизация</a:t>
            </a:r>
            <a:r>
              <a:rPr lang="en-US" dirty="0" smtClean="0"/>
              <a:t> (mean = 0, </a:t>
            </a:r>
            <a:r>
              <a:rPr lang="en-US" dirty="0" err="1" smtClean="0"/>
              <a:t>std</a:t>
            </a:r>
            <a:r>
              <a:rPr lang="en-US" dirty="0" smtClean="0"/>
              <a:t> = 1)</a:t>
            </a:r>
            <a:endParaRPr lang="ru-RU" dirty="0" smtClean="0"/>
          </a:p>
          <a:p>
            <a:pPr lvl="1"/>
            <a:r>
              <a:rPr lang="en-US" dirty="0" smtClean="0"/>
              <a:t>Min-Max scale (min = 0, max = 1)</a:t>
            </a:r>
          </a:p>
          <a:p>
            <a:r>
              <a:rPr lang="ru-RU" dirty="0" smtClean="0"/>
              <a:t>Замена всех функций активации на </a:t>
            </a:r>
            <a:r>
              <a:rPr lang="en-US" dirty="0" err="1" smtClean="0"/>
              <a:t>tanh</a:t>
            </a:r>
            <a:endParaRPr lang="en-US" dirty="0" smtClean="0"/>
          </a:p>
          <a:p>
            <a:r>
              <a:rPr lang="en-US" dirty="0" smtClean="0"/>
              <a:t>Persistence Initialization</a:t>
            </a:r>
            <a:r>
              <a:rPr lang="ru-RU" dirty="0" smtClean="0"/>
              <a:t> – добавление остаточной связи аналогично </a:t>
            </a:r>
            <a:r>
              <a:rPr lang="en-US" dirty="0" smtClean="0"/>
              <a:t>PI-Transformer</a:t>
            </a:r>
            <a:endParaRPr lang="ru-RU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E0D4DE4-C1B1-2B7D-D240-2CBFC5FD9E2F}"/>
              </a:ext>
            </a:extLst>
          </p:cNvPr>
          <p:cNvSpPr txBox="1"/>
          <p:nvPr/>
        </p:nvSpPr>
        <p:spPr>
          <a:xfrm>
            <a:off x="585897" y="1447790"/>
            <a:ext cx="65133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ru-RU" sz="4000" dirty="0" smtClean="0">
                <a:latin typeface="HSE Sans" panose="02000000000000000000" pitchFamily="2" charset="0"/>
              </a:rPr>
              <a:t>Практика</a:t>
            </a:r>
            <a:r>
              <a:rPr lang="en-US" sz="4000" dirty="0" smtClean="0">
                <a:latin typeface="HSE Sans" panose="02000000000000000000" pitchFamily="2" charset="0"/>
              </a:rPr>
              <a:t>: </a:t>
            </a:r>
            <a:r>
              <a:rPr lang="ru-RU" sz="4000" dirty="0" smtClean="0">
                <a:latin typeface="HSE Sans" panose="02000000000000000000" pitchFamily="2" charset="0"/>
              </a:rPr>
              <a:t>Модификации</a:t>
            </a:r>
            <a:endParaRPr lang="ru-RU" sz="4000" dirty="0">
              <a:latin typeface="HSE Sans" panose="02000000000000000000" pitchFamily="2" charset="0"/>
            </a:endParaRPr>
          </a:p>
        </p:txBody>
      </p:sp>
      <p:sp>
        <p:nvSpPr>
          <p:cNvPr id="9" name="Текст 2">
            <a:extLst>
              <a:ext uri="{FF2B5EF4-FFF2-40B4-BE49-F238E27FC236}">
                <a16:creationId xmlns:a16="http://schemas.microsoft.com/office/drawing/2014/main" id="{C5A111DD-C00C-2D48-9F7A-4E23C5BA0C6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3" y="549275"/>
            <a:ext cx="2370137" cy="407988"/>
          </a:xfrm>
        </p:spPr>
        <p:txBody>
          <a:bodyPr/>
          <a:lstStyle/>
          <a:p>
            <a:r>
              <a:rPr lang="ru-RU" dirty="0"/>
              <a:t>Прогнозирование временных рядов</a:t>
            </a:r>
            <a:br>
              <a:rPr lang="ru-RU" dirty="0"/>
            </a:br>
            <a:r>
              <a:rPr lang="ru-RU" dirty="0"/>
              <a:t>с помощью рекуррентных нейронных сетей</a:t>
            </a:r>
          </a:p>
        </p:txBody>
      </p:sp>
      <p:pic>
        <p:nvPicPr>
          <p:cNvPr id="7" name="Рисунок 6" descr="Activation Functions: Sigmoid vs Tanh | Baeldung on Computer Science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5602" y="2726022"/>
            <a:ext cx="3601363" cy="27005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Рисунок 9"/>
          <p:cNvPicPr/>
          <p:nvPr/>
        </p:nvPicPr>
        <p:blipFill>
          <a:blip r:embed="rId4"/>
          <a:stretch>
            <a:fillRect/>
          </a:stretch>
        </p:blipFill>
        <p:spPr>
          <a:xfrm>
            <a:off x="9367892" y="2084285"/>
            <a:ext cx="2432050" cy="3983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698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7AC8064E-5791-204C-B92F-A018279494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0904"/>
            <a:ext cx="2070100" cy="415925"/>
          </a:xfrm>
        </p:spPr>
        <p:txBody>
          <a:bodyPr/>
          <a:lstStyle/>
          <a:p>
            <a:r>
              <a:rPr lang="ru-RU" dirty="0"/>
              <a:t>Магистерская программа </a:t>
            </a:r>
            <a:r>
              <a:rPr lang="en-US" dirty="0"/>
              <a:t>”</a:t>
            </a:r>
            <a:r>
              <a:rPr lang="ru-RU" dirty="0"/>
              <a:t>Интеллектуальный анализ данных</a:t>
            </a:r>
            <a:r>
              <a:rPr lang="en-US" dirty="0"/>
              <a:t>”</a:t>
            </a:r>
            <a:endParaRPr lang="ru-RU" dirty="0"/>
          </a:p>
          <a:p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7B3E517-ED8B-0241-AB87-BE49B315EEB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 dirty="0"/>
              <a:t>Известные подходы к решению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E0D4DE4-C1B1-2B7D-D240-2CBFC5FD9E2F}"/>
              </a:ext>
            </a:extLst>
          </p:cNvPr>
          <p:cNvSpPr txBox="1"/>
          <p:nvPr/>
        </p:nvSpPr>
        <p:spPr>
          <a:xfrm>
            <a:off x="585897" y="1447790"/>
            <a:ext cx="47051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ru-RU" sz="4000" smtClean="0">
                <a:latin typeface="HSE Sans" panose="02000000000000000000" pitchFamily="2" charset="0"/>
              </a:rPr>
              <a:t>Результаты</a:t>
            </a:r>
            <a:r>
              <a:rPr lang="en-US" sz="4000" smtClean="0">
                <a:latin typeface="HSE Sans" panose="02000000000000000000" pitchFamily="2" charset="0"/>
              </a:rPr>
              <a:t>: OWA</a:t>
            </a:r>
            <a:endParaRPr lang="ru-RU" sz="4000" dirty="0">
              <a:latin typeface="HSE Sans" panose="02000000000000000000" pitchFamily="2" charset="0"/>
            </a:endParaRPr>
          </a:p>
        </p:txBody>
      </p:sp>
      <p:sp>
        <p:nvSpPr>
          <p:cNvPr id="9" name="Текст 2">
            <a:extLst>
              <a:ext uri="{FF2B5EF4-FFF2-40B4-BE49-F238E27FC236}">
                <a16:creationId xmlns:a16="http://schemas.microsoft.com/office/drawing/2014/main" id="{C5A111DD-C00C-2D48-9F7A-4E23C5BA0C6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3" y="549275"/>
            <a:ext cx="2370137" cy="407988"/>
          </a:xfrm>
        </p:spPr>
        <p:txBody>
          <a:bodyPr/>
          <a:lstStyle/>
          <a:p>
            <a:r>
              <a:rPr lang="ru-RU" dirty="0"/>
              <a:t>Прогнозирование временных рядов</a:t>
            </a:r>
            <a:br>
              <a:rPr lang="ru-RU" dirty="0"/>
            </a:br>
            <a:r>
              <a:rPr lang="ru-RU" dirty="0"/>
              <a:t>с помощью рекуррентных нейронных сетей</a:t>
            </a: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9300" y="2263714"/>
            <a:ext cx="4680000" cy="4044374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4860" y="2263714"/>
            <a:ext cx="4680000" cy="4054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068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7AC8064E-5791-204C-B92F-A018279494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0904"/>
            <a:ext cx="2070100" cy="415925"/>
          </a:xfrm>
        </p:spPr>
        <p:txBody>
          <a:bodyPr/>
          <a:lstStyle/>
          <a:p>
            <a:r>
              <a:rPr lang="ru-RU" dirty="0"/>
              <a:t>Магистерская программа </a:t>
            </a:r>
            <a:r>
              <a:rPr lang="en-US" dirty="0"/>
              <a:t>”</a:t>
            </a:r>
            <a:r>
              <a:rPr lang="ru-RU" dirty="0"/>
              <a:t>Интеллектуальный анализ данных</a:t>
            </a:r>
            <a:r>
              <a:rPr lang="en-US" dirty="0"/>
              <a:t>”</a:t>
            </a:r>
            <a:endParaRPr lang="ru-RU" dirty="0"/>
          </a:p>
          <a:p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7B3E517-ED8B-0241-AB87-BE49B315EEB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 dirty="0"/>
              <a:t>Известные подходы к решению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E0D4DE4-C1B1-2B7D-D240-2CBFC5FD9E2F}"/>
              </a:ext>
            </a:extLst>
          </p:cNvPr>
          <p:cNvSpPr txBox="1"/>
          <p:nvPr/>
        </p:nvSpPr>
        <p:spPr>
          <a:xfrm>
            <a:off x="585897" y="1447790"/>
            <a:ext cx="922560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ru-RU" sz="4000" dirty="0" smtClean="0">
                <a:latin typeface="HSE Sans" panose="02000000000000000000" pitchFamily="2" charset="0"/>
              </a:rPr>
              <a:t>Результаты</a:t>
            </a:r>
            <a:r>
              <a:rPr lang="en-US" sz="4000" dirty="0" smtClean="0">
                <a:latin typeface="HSE Sans" panose="02000000000000000000" pitchFamily="2" charset="0"/>
              </a:rPr>
              <a:t>: </a:t>
            </a:r>
            <a:r>
              <a:rPr lang="en-US" sz="4000" dirty="0" smtClean="0">
                <a:latin typeface="HSE Sans" panose="02000000000000000000" pitchFamily="2" charset="0"/>
              </a:rPr>
              <a:t>Average train time</a:t>
            </a:r>
            <a:endParaRPr lang="ru-RU" sz="4000" dirty="0">
              <a:latin typeface="HSE Sans" panose="02000000000000000000" pitchFamily="2" charset="0"/>
            </a:endParaRPr>
          </a:p>
        </p:txBody>
      </p:sp>
      <p:sp>
        <p:nvSpPr>
          <p:cNvPr id="9" name="Текст 2">
            <a:extLst>
              <a:ext uri="{FF2B5EF4-FFF2-40B4-BE49-F238E27FC236}">
                <a16:creationId xmlns:a16="http://schemas.microsoft.com/office/drawing/2014/main" id="{C5A111DD-C00C-2D48-9F7A-4E23C5BA0C6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3" y="549275"/>
            <a:ext cx="2370137" cy="407988"/>
          </a:xfrm>
        </p:spPr>
        <p:txBody>
          <a:bodyPr/>
          <a:lstStyle/>
          <a:p>
            <a:r>
              <a:rPr lang="ru-RU" dirty="0"/>
              <a:t>Прогнозирование временных рядов</a:t>
            </a:r>
            <a:br>
              <a:rPr lang="ru-RU" dirty="0"/>
            </a:br>
            <a:r>
              <a:rPr lang="ru-RU" dirty="0"/>
              <a:t>с помощью рекуррентных нейронных сетей</a:t>
            </a: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9300" y="2263714"/>
            <a:ext cx="4680000" cy="3871022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 rotWithShape="1">
          <a:blip r:embed="rId4"/>
          <a:srcRect t="-1" b="636"/>
          <a:stretch/>
        </p:blipFill>
        <p:spPr>
          <a:xfrm>
            <a:off x="6374860" y="2263714"/>
            <a:ext cx="4680000" cy="3866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673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7AC8064E-5791-204C-B92F-A018279494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0904"/>
            <a:ext cx="2070100" cy="415925"/>
          </a:xfrm>
        </p:spPr>
        <p:txBody>
          <a:bodyPr/>
          <a:lstStyle/>
          <a:p>
            <a:r>
              <a:rPr lang="ru-RU" dirty="0"/>
              <a:t>Магистерская программа </a:t>
            </a:r>
            <a:r>
              <a:rPr lang="en-US" dirty="0"/>
              <a:t>”</a:t>
            </a:r>
            <a:r>
              <a:rPr lang="ru-RU" dirty="0"/>
              <a:t>Интеллектуальный анализ данных</a:t>
            </a:r>
            <a:r>
              <a:rPr lang="en-US" dirty="0"/>
              <a:t>”</a:t>
            </a:r>
            <a:endParaRPr lang="ru-RU" dirty="0"/>
          </a:p>
          <a:p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7B3E517-ED8B-0241-AB87-BE49B315EEB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 dirty="0"/>
              <a:t>Известные подходы к решению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E0D4DE4-C1B1-2B7D-D240-2CBFC5FD9E2F}"/>
              </a:ext>
            </a:extLst>
          </p:cNvPr>
          <p:cNvSpPr txBox="1"/>
          <p:nvPr/>
        </p:nvSpPr>
        <p:spPr>
          <a:xfrm>
            <a:off x="585897" y="1447790"/>
            <a:ext cx="104310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ru-RU" sz="4000" dirty="0" smtClean="0">
                <a:latin typeface="HSE Sans" panose="02000000000000000000" pitchFamily="2" charset="0"/>
              </a:rPr>
              <a:t>Результаты</a:t>
            </a:r>
            <a:r>
              <a:rPr lang="en-US" sz="4000" dirty="0" smtClean="0">
                <a:latin typeface="HSE Sans" panose="02000000000000000000" pitchFamily="2" charset="0"/>
              </a:rPr>
              <a:t>: </a:t>
            </a:r>
            <a:r>
              <a:rPr lang="en-US" sz="4000" dirty="0" smtClean="0">
                <a:latin typeface="HSE Sans" panose="02000000000000000000" pitchFamily="2" charset="0"/>
              </a:rPr>
              <a:t>Average inference time</a:t>
            </a:r>
            <a:endParaRPr lang="ru-RU" sz="4000" dirty="0">
              <a:latin typeface="HSE Sans" panose="02000000000000000000" pitchFamily="2" charset="0"/>
            </a:endParaRPr>
          </a:p>
        </p:txBody>
      </p:sp>
      <p:sp>
        <p:nvSpPr>
          <p:cNvPr id="9" name="Текст 2">
            <a:extLst>
              <a:ext uri="{FF2B5EF4-FFF2-40B4-BE49-F238E27FC236}">
                <a16:creationId xmlns:a16="http://schemas.microsoft.com/office/drawing/2014/main" id="{C5A111DD-C00C-2D48-9F7A-4E23C5BA0C6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3" y="549275"/>
            <a:ext cx="2370137" cy="407988"/>
          </a:xfrm>
        </p:spPr>
        <p:txBody>
          <a:bodyPr/>
          <a:lstStyle/>
          <a:p>
            <a:r>
              <a:rPr lang="ru-RU" dirty="0"/>
              <a:t>Прогнозирование временных рядов</a:t>
            </a:r>
            <a:br>
              <a:rPr lang="ru-RU" dirty="0"/>
            </a:br>
            <a:r>
              <a:rPr lang="ru-RU" dirty="0"/>
              <a:t>с помощью рекуррентных нейронных сетей</a:t>
            </a: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9300" y="2263714"/>
            <a:ext cx="4680000" cy="3731721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4860" y="2263714"/>
            <a:ext cx="4680000" cy="3723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369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1590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7AC8064E-5791-204C-B92F-A018279494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0904"/>
            <a:ext cx="2070100" cy="415925"/>
          </a:xfrm>
        </p:spPr>
        <p:txBody>
          <a:bodyPr/>
          <a:lstStyle/>
          <a:p>
            <a:r>
              <a:rPr lang="ru-RU" dirty="0"/>
              <a:t>Магистерская программа </a:t>
            </a:r>
            <a:r>
              <a:rPr lang="en-US" dirty="0"/>
              <a:t>”</a:t>
            </a:r>
            <a:r>
              <a:rPr lang="ru-RU" dirty="0"/>
              <a:t>Интеллектуальный анализ данных</a:t>
            </a:r>
            <a:r>
              <a:rPr lang="en-US" dirty="0"/>
              <a:t>”</a:t>
            </a:r>
            <a:endParaRPr lang="ru-RU" dirty="0"/>
          </a:p>
          <a:p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7B3E517-ED8B-0241-AB87-BE49B315EEB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 dirty="0"/>
              <a:t>Предлагаемый подход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E0D4DE4-C1B1-2B7D-D240-2CBFC5FD9E2F}"/>
              </a:ext>
            </a:extLst>
          </p:cNvPr>
          <p:cNvSpPr txBox="1"/>
          <p:nvPr/>
        </p:nvSpPr>
        <p:spPr>
          <a:xfrm>
            <a:off x="585897" y="1447790"/>
            <a:ext cx="591059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ru-RU" sz="4000" dirty="0">
                <a:latin typeface="HSE Sans" panose="02000000000000000000" pitchFamily="2" charset="0"/>
              </a:rPr>
              <a:t>Предлагаемый подход</a:t>
            </a:r>
          </a:p>
        </p:txBody>
      </p:sp>
      <p:sp>
        <p:nvSpPr>
          <p:cNvPr id="7" name="Текст 3">
            <a:extLst>
              <a:ext uri="{FF2B5EF4-FFF2-40B4-BE49-F238E27FC236}">
                <a16:creationId xmlns:a16="http://schemas.microsoft.com/office/drawing/2014/main" id="{378155C5-C1E4-7ECF-856E-968CF9D607E2}"/>
              </a:ext>
            </a:extLst>
          </p:cNvPr>
          <p:cNvSpPr txBox="1">
            <a:spLocks/>
          </p:cNvSpPr>
          <p:nvPr/>
        </p:nvSpPr>
        <p:spPr>
          <a:xfrm>
            <a:off x="585897" y="2379663"/>
            <a:ext cx="9520211" cy="339323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Выбрать временные ряды из разных сфер для анализа. Подготовить данные</a:t>
            </a:r>
          </a:p>
          <a:p>
            <a:r>
              <a:rPr lang="ru-RU" dirty="0"/>
              <a:t>Обучить несколько </a:t>
            </a:r>
            <a:r>
              <a:rPr lang="en-US" dirty="0"/>
              <a:t>RNN-</a:t>
            </a:r>
            <a:r>
              <a:rPr lang="ru-RU" dirty="0"/>
              <a:t>моделей</a:t>
            </a:r>
            <a:r>
              <a:rPr lang="en-US" dirty="0"/>
              <a:t>: RNN (1972),</a:t>
            </a:r>
            <a:r>
              <a:rPr lang="ru-RU" dirty="0"/>
              <a:t> </a:t>
            </a:r>
            <a:r>
              <a:rPr lang="en-US" dirty="0"/>
              <a:t>LSTM (1997), GRU (2014)</a:t>
            </a:r>
          </a:p>
          <a:p>
            <a:r>
              <a:rPr lang="ru-RU" dirty="0"/>
              <a:t>Попробовать модификации, попытаться улучшить качество</a:t>
            </a:r>
          </a:p>
          <a:p>
            <a:r>
              <a:rPr lang="ru-RU" dirty="0"/>
              <a:t>Сравнить результаты с известными подходами</a:t>
            </a:r>
          </a:p>
          <a:p>
            <a:r>
              <a:rPr lang="ru-RU" dirty="0"/>
              <a:t>Сделать выводы об использовании </a:t>
            </a:r>
            <a:r>
              <a:rPr lang="en-US" dirty="0"/>
              <a:t>RNN</a:t>
            </a:r>
            <a:r>
              <a:rPr lang="ru-RU" dirty="0"/>
              <a:t> для </a:t>
            </a:r>
            <a:r>
              <a:rPr lang="en-US" dirty="0"/>
              <a:t>TSF,</a:t>
            </a:r>
            <a:r>
              <a:rPr lang="ru-RU" dirty="0"/>
              <a:t> выявить их преимущества и недостатки</a:t>
            </a:r>
            <a:endParaRPr lang="en-US" dirty="0"/>
          </a:p>
        </p:txBody>
      </p:sp>
      <p:sp>
        <p:nvSpPr>
          <p:cNvPr id="10" name="Текст 2">
            <a:extLst>
              <a:ext uri="{FF2B5EF4-FFF2-40B4-BE49-F238E27FC236}">
                <a16:creationId xmlns:a16="http://schemas.microsoft.com/office/drawing/2014/main" id="{C5A111DD-C00C-2D48-9F7A-4E23C5BA0C6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3" y="549275"/>
            <a:ext cx="2352552" cy="407988"/>
          </a:xfrm>
        </p:spPr>
        <p:txBody>
          <a:bodyPr/>
          <a:lstStyle/>
          <a:p>
            <a:r>
              <a:rPr lang="ru-RU" dirty="0"/>
              <a:t>Прогнозирование временных рядов</a:t>
            </a:r>
            <a:br>
              <a:rPr lang="ru-RU" dirty="0"/>
            </a:br>
            <a:r>
              <a:rPr lang="ru-RU" dirty="0"/>
              <a:t>с помощью рекуррентных нейронных сетей</a:t>
            </a:r>
          </a:p>
        </p:txBody>
      </p:sp>
    </p:spTree>
    <p:extLst>
      <p:ext uri="{BB962C8B-B14F-4D97-AF65-F5344CB8AC3E}">
        <p14:creationId xmlns:p14="http://schemas.microsoft.com/office/powerpoint/2010/main" val="720168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7AC8064E-5791-204C-B92F-A018279494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0904"/>
            <a:ext cx="2070100" cy="415925"/>
          </a:xfrm>
        </p:spPr>
        <p:txBody>
          <a:bodyPr/>
          <a:lstStyle/>
          <a:p>
            <a:r>
              <a:rPr lang="ru-RU" dirty="0"/>
              <a:t>Магистерская программа </a:t>
            </a:r>
            <a:r>
              <a:rPr lang="en-US" dirty="0"/>
              <a:t>”</a:t>
            </a:r>
            <a:r>
              <a:rPr lang="ru-RU" dirty="0"/>
              <a:t>Интеллектуальный анализ данных</a:t>
            </a:r>
            <a:r>
              <a:rPr lang="en-US" dirty="0"/>
              <a:t>”</a:t>
            </a:r>
            <a:endParaRPr lang="ru-RU" dirty="0"/>
          </a:p>
          <a:p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7B3E517-ED8B-0241-AB87-BE49B315EEB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 dirty="0"/>
              <a:t>Ожидаемые результаты</a:t>
            </a:r>
          </a:p>
        </p:txBody>
      </p:sp>
      <p:sp>
        <p:nvSpPr>
          <p:cNvPr id="8" name="Текст 3">
            <a:extLst>
              <a:ext uri="{FF2B5EF4-FFF2-40B4-BE49-F238E27FC236}">
                <a16:creationId xmlns:a16="http://schemas.microsoft.com/office/drawing/2014/main" id="{378155C5-C1E4-7ECF-856E-968CF9D607E2}"/>
              </a:ext>
            </a:extLst>
          </p:cNvPr>
          <p:cNvSpPr txBox="1">
            <a:spLocks/>
          </p:cNvSpPr>
          <p:nvPr/>
        </p:nvSpPr>
        <p:spPr>
          <a:xfrm>
            <a:off x="585897" y="2379663"/>
            <a:ext cx="9520211" cy="339323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Рекуррентные модели с отрывом победят классические методы по всем показателям</a:t>
            </a:r>
          </a:p>
          <a:p>
            <a:r>
              <a:rPr lang="en-US" dirty="0"/>
              <a:t>RNN </a:t>
            </a:r>
            <a:r>
              <a:rPr lang="ru-RU" dirty="0"/>
              <a:t>немного проиграют </a:t>
            </a:r>
            <a:r>
              <a:rPr lang="ru-RU" dirty="0" err="1"/>
              <a:t>трансформерным</a:t>
            </a:r>
            <a:r>
              <a:rPr lang="ru-RU" dirty="0"/>
              <a:t> моделям в качестве, но выиграют во времени обучения и времени предсказания</a:t>
            </a:r>
          </a:p>
          <a:p>
            <a:r>
              <a:rPr lang="ru-RU" dirty="0"/>
              <a:t>Результат сравнения с </a:t>
            </a:r>
            <a:r>
              <a:rPr lang="ru-RU" dirty="0" err="1"/>
              <a:t>нейросетевыми</a:t>
            </a:r>
            <a:r>
              <a:rPr lang="ru-RU" dirty="0"/>
              <a:t> моделями без </a:t>
            </a:r>
            <a:r>
              <a:rPr lang="en-US" dirty="0"/>
              <a:t>attention </a:t>
            </a:r>
            <a:r>
              <a:rPr lang="ru-RU" dirty="0"/>
              <a:t>пока не известен. Задача – приблизиться или обогнать их по качеству</a:t>
            </a:r>
          </a:p>
          <a:p>
            <a:endParaRPr lang="ru-RU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E0D4DE4-C1B1-2B7D-D240-2CBFC5FD9E2F}"/>
              </a:ext>
            </a:extLst>
          </p:cNvPr>
          <p:cNvSpPr txBox="1"/>
          <p:nvPr/>
        </p:nvSpPr>
        <p:spPr>
          <a:xfrm>
            <a:off x="585897" y="1447790"/>
            <a:ext cx="621195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ru-RU" sz="4000" dirty="0">
                <a:latin typeface="HSE Sans" panose="02000000000000000000" pitchFamily="2" charset="0"/>
              </a:rPr>
              <a:t>Ожидаемые результаты</a:t>
            </a:r>
          </a:p>
        </p:txBody>
      </p:sp>
      <p:sp>
        <p:nvSpPr>
          <p:cNvPr id="9" name="Текст 2">
            <a:extLst>
              <a:ext uri="{FF2B5EF4-FFF2-40B4-BE49-F238E27FC236}">
                <a16:creationId xmlns:a16="http://schemas.microsoft.com/office/drawing/2014/main" id="{C5A111DD-C00C-2D48-9F7A-4E23C5BA0C6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3" y="549275"/>
            <a:ext cx="2361345" cy="407988"/>
          </a:xfrm>
        </p:spPr>
        <p:txBody>
          <a:bodyPr/>
          <a:lstStyle/>
          <a:p>
            <a:r>
              <a:rPr lang="ru-RU" dirty="0"/>
              <a:t>Прогнозирование временных рядов</a:t>
            </a:r>
            <a:br>
              <a:rPr lang="ru-RU" dirty="0"/>
            </a:br>
            <a:r>
              <a:rPr lang="ru-RU" dirty="0"/>
              <a:t>с помощью рекуррентных нейронных сетей</a:t>
            </a:r>
          </a:p>
        </p:txBody>
      </p:sp>
    </p:spTree>
    <p:extLst>
      <p:ext uri="{BB962C8B-B14F-4D97-AF65-F5344CB8AC3E}">
        <p14:creationId xmlns:p14="http://schemas.microsoft.com/office/powerpoint/2010/main" val="34154385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Рисунок 1">
            <a:extLst>
              <a:ext uri="{FF2B5EF4-FFF2-40B4-BE49-F238E27FC236}">
                <a16:creationId xmlns:a16="http://schemas.microsoft.com/office/drawing/2014/main" id="{80FC3A29-7E6A-6A44-ACE4-DF555422EA0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E2EAF03B-EC26-1D47-94AC-C75942861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Заголовок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3356540-7218-FF4B-B6BC-5BD291A372E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ru-RU" dirty="0" err="1"/>
              <a:t>Тексттфывф</a:t>
            </a:r>
            <a:r>
              <a:rPr lang="ru-RU" dirty="0"/>
              <a:t> </a:t>
            </a:r>
            <a:r>
              <a:rPr lang="ru-RU" dirty="0" err="1"/>
              <a:t>фыв</a:t>
            </a:r>
            <a:r>
              <a:rPr lang="ru-RU" dirty="0"/>
              <a:t> </a:t>
            </a:r>
            <a:r>
              <a:rPr lang="ru-RU" dirty="0" err="1"/>
              <a:t>фыв</a:t>
            </a:r>
            <a:r>
              <a:rPr lang="ru-RU" dirty="0"/>
              <a:t> 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 dirty="0"/>
              <a:t>Исследование динамики связей на рыночном графе</a:t>
            </a: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435775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0648CF85-8F56-2C4F-8090-85FF4624B58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576F3CC-3C73-F441-AAE6-50AF712EACB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C7D49100-ECF5-A24F-9537-3BD16DFCC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9B7E5D6A-C1E4-8943-BE6A-9D9537FCC2D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1F4B1D31-3576-0740-BA52-B317564F66B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106885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DA33D5D5-13C7-8644-8CD8-A04CCCE7369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68095CB-94DB-754D-A4ED-35EBDDB3F74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DEBFC62C-9588-F544-918B-2104A12C93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8" y="1447790"/>
            <a:ext cx="10714699" cy="777025"/>
          </a:xfrm>
        </p:spPr>
        <p:txBody>
          <a:bodyPr/>
          <a:lstStyle/>
          <a:p>
            <a:r>
              <a:rPr lang="ru-RU" dirty="0" err="1"/>
              <a:t>фыв</a:t>
            </a:r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A6622317-DCC7-F945-8031-3E7F389B987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A25E05A5-31FE-6744-BC43-4BB36CF7471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B46BB51F-3F05-3C42-B510-D008849890A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5FE4DD9E-D443-AF4F-A072-F5C4D494A0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123831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7AC8064E-5791-204C-B92F-A018279494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0904"/>
            <a:ext cx="2070100" cy="415925"/>
          </a:xfrm>
        </p:spPr>
        <p:txBody>
          <a:bodyPr/>
          <a:lstStyle/>
          <a:p>
            <a:r>
              <a:rPr lang="ru-RU" dirty="0"/>
              <a:t>Магистерская программа </a:t>
            </a:r>
            <a:r>
              <a:rPr lang="en-US" dirty="0"/>
              <a:t>”</a:t>
            </a:r>
            <a:r>
              <a:rPr lang="ru-RU" dirty="0"/>
              <a:t>Интеллектуальный анализ данных</a:t>
            </a:r>
            <a:r>
              <a:rPr lang="en-US" dirty="0"/>
              <a:t>”</a:t>
            </a:r>
            <a:endParaRPr lang="ru-RU" dirty="0"/>
          </a:p>
          <a:p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5A111DD-C00C-2D48-9F7A-4E23C5BA0C6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3" y="548720"/>
            <a:ext cx="2334968" cy="408109"/>
          </a:xfrm>
        </p:spPr>
        <p:txBody>
          <a:bodyPr/>
          <a:lstStyle/>
          <a:p>
            <a:r>
              <a:rPr lang="ru-RU" dirty="0"/>
              <a:t>Прогнозирование временных рядов</a:t>
            </a:r>
            <a:br>
              <a:rPr lang="ru-RU" dirty="0"/>
            </a:br>
            <a:r>
              <a:rPr lang="ru-RU" dirty="0"/>
              <a:t>с помощью рекуррентных нейронных сетей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7B3E517-ED8B-0241-AB87-BE49B315EEB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 dirty="0"/>
              <a:t>Актуальность и важность общей темы</a:t>
            </a:r>
          </a:p>
        </p:txBody>
      </p:sp>
      <p:sp>
        <p:nvSpPr>
          <p:cNvPr id="8" name="Текст 3">
            <a:extLst>
              <a:ext uri="{FF2B5EF4-FFF2-40B4-BE49-F238E27FC236}">
                <a16:creationId xmlns:a16="http://schemas.microsoft.com/office/drawing/2014/main" id="{378155C5-C1E4-7ECF-856E-968CF9D607E2}"/>
              </a:ext>
            </a:extLst>
          </p:cNvPr>
          <p:cNvSpPr txBox="1">
            <a:spLocks/>
          </p:cNvSpPr>
          <p:nvPr/>
        </p:nvSpPr>
        <p:spPr>
          <a:xfrm>
            <a:off x="585897" y="2379663"/>
            <a:ext cx="9520211" cy="339323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Временные ряды окружают нас повсюду, и </a:t>
            </a:r>
            <a:r>
              <a:rPr lang="ru-RU" dirty="0" smtClean="0"/>
              <a:t>часто </a:t>
            </a:r>
            <a:r>
              <a:rPr lang="ru-RU" dirty="0"/>
              <a:t>возникает необходимость </a:t>
            </a:r>
            <a:r>
              <a:rPr lang="ru-RU" dirty="0" smtClean="0"/>
              <a:t>прогнозировать те или иные величины</a:t>
            </a:r>
          </a:p>
          <a:p>
            <a:r>
              <a:rPr lang="ru-RU" dirty="0" smtClean="0"/>
              <a:t>Отсутствует универсальный лучший алгоритм для решения данной задачи. Есть потенциал для развития</a:t>
            </a:r>
          </a:p>
          <a:p>
            <a:r>
              <a:rPr lang="en-US" smtClean="0"/>
              <a:t>RNN </a:t>
            </a:r>
            <a:r>
              <a:rPr lang="ru-RU" smtClean="0"/>
              <a:t>по своей природе хорошо подходят для временных рядов, и одновременно не являются чересчур сложными моделями</a:t>
            </a:r>
            <a:endParaRPr lang="ru-RU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E0D4DE4-C1B1-2B7D-D240-2CBFC5FD9E2F}"/>
              </a:ext>
            </a:extLst>
          </p:cNvPr>
          <p:cNvSpPr txBox="1"/>
          <p:nvPr/>
        </p:nvSpPr>
        <p:spPr>
          <a:xfrm>
            <a:off x="585897" y="1447790"/>
            <a:ext cx="741741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ru-RU" sz="4000" dirty="0" smtClean="0">
                <a:latin typeface="HSE Sans" panose="02000000000000000000" pitchFamily="2" charset="0"/>
              </a:rPr>
              <a:t>Актуальность и мотивация</a:t>
            </a:r>
            <a:endParaRPr lang="ru-RU" sz="4000" dirty="0">
              <a:latin typeface="HSE Sa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6561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7686AF3F-C863-864E-AFDC-D574F8060B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3A1EC68-7619-8F49-AEC3-176ECF1F6A2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223B065-0902-0141-A245-63D5DCF436E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3872CBB7-AE1B-9D40-A298-6BDF023AF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87F297E4-9695-684A-A8A3-54FEC946000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5899" y="2379663"/>
            <a:ext cx="3934344" cy="2399371"/>
          </a:xfrm>
        </p:spPr>
        <p:txBody>
          <a:bodyPr/>
          <a:lstStyle/>
          <a:p>
            <a:endParaRPr lang="ru-RU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80C8845F-A8AF-E740-B50B-ED5E8643661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ru-RU"/>
          </a:p>
        </p:txBody>
      </p:sp>
      <p:graphicFrame>
        <p:nvGraphicFramePr>
          <p:cNvPr id="9" name="Chart 1">
            <a:extLst>
              <a:ext uri="{FF2B5EF4-FFF2-40B4-BE49-F238E27FC236}">
                <a16:creationId xmlns:a16="http://schemas.microsoft.com/office/drawing/2014/main" id="{ABD719A7-142E-4F46-8CBF-24A2EA31B22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97072074"/>
              </p:ext>
            </p:extLst>
          </p:nvPr>
        </p:nvGraphicFramePr>
        <p:xfrm>
          <a:off x="5227605" y="1449388"/>
          <a:ext cx="6478438" cy="48244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5811504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986F7981-A866-4E4F-9C65-238C1CF1BA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AB0430D-2AAB-034E-ACD0-CF459E67A84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BEFAF764-99F8-D24D-8800-048869E5942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6177AD93-3EFC-2044-AFA8-AD76C22C457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8180B62D-0B0D-424A-9F38-8A8CCB1A718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A8320C78-70B9-FB4C-A8E5-E019F0B0F71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ru-RU"/>
          </a:p>
        </p:txBody>
      </p:sp>
      <p:graphicFrame>
        <p:nvGraphicFramePr>
          <p:cNvPr id="9" name="Chart 1">
            <a:extLst>
              <a:ext uri="{FF2B5EF4-FFF2-40B4-BE49-F238E27FC236}">
                <a16:creationId xmlns:a16="http://schemas.microsoft.com/office/drawing/2014/main" id="{6D5D6F76-9C34-3D40-B24A-A6A48894F62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80645874"/>
              </p:ext>
            </p:extLst>
          </p:nvPr>
        </p:nvGraphicFramePr>
        <p:xfrm>
          <a:off x="5227605" y="1449388"/>
          <a:ext cx="6478438" cy="48244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8258943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ABE1F6DB-2C79-0F40-985F-DB8180BAF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2CC9B4C-151F-204A-9B26-BE1838EFB24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3CD81CA-2715-AB4B-A575-27FBCE550D2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6248A15-8E7E-BC4A-A1F2-4446573BCA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5759A9C6-69C4-5447-8A46-A98387532C8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9046D457-8508-DC4E-812D-661705280FE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ru-RU"/>
          </a:p>
        </p:txBody>
      </p:sp>
      <p:graphicFrame>
        <p:nvGraphicFramePr>
          <p:cNvPr id="9" name="Chart 2">
            <a:extLst>
              <a:ext uri="{FF2B5EF4-FFF2-40B4-BE49-F238E27FC236}">
                <a16:creationId xmlns:a16="http://schemas.microsoft.com/office/drawing/2014/main" id="{B6403415-0182-3040-9E71-1477248925A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08286825"/>
              </p:ext>
            </p:extLst>
          </p:nvPr>
        </p:nvGraphicFramePr>
        <p:xfrm>
          <a:off x="5164930" y="1460275"/>
          <a:ext cx="6476207" cy="47659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0826554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E239B216-F5ED-B348-A1BB-CE85242168B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986A2D4-D42B-854C-9F3E-6A8095E580B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28F0E61-4402-1545-ABC6-7EB156E5B9E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7B6EC5B9-282D-B84A-B169-E82D52070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52A84FC5-C615-ED4D-97BC-765AAF50474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FF119484-3D29-A348-BD16-DC41D64EC48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5E558DF3-421A-AD4A-8AAD-D7C6C3A92B5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4D82ABC5-6628-FA4A-9DBB-38E61DCF39F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0" name="Текст 9">
            <a:extLst>
              <a:ext uri="{FF2B5EF4-FFF2-40B4-BE49-F238E27FC236}">
                <a16:creationId xmlns:a16="http://schemas.microsoft.com/office/drawing/2014/main" id="{7CC25597-0929-B146-8CD4-B783CF82D88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id="{34FA5CE5-ECF7-C344-83CF-2D4A06A5041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251597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E79B934C-D7E2-DD48-BCA2-BCD2E21D6CB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7654682-36D6-CD40-8608-A97244D286E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A643567B-6E74-9542-8F9A-1A48CBB7389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48204F7D-250B-3E40-B4D7-7CC3EB67E91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8120C26E-BD42-274D-944E-BE316BE9C3A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ru-RU"/>
          </a:p>
        </p:txBody>
      </p:sp>
      <p:graphicFrame>
        <p:nvGraphicFramePr>
          <p:cNvPr id="8" name="Table 2">
            <a:extLst>
              <a:ext uri="{FF2B5EF4-FFF2-40B4-BE49-F238E27FC236}">
                <a16:creationId xmlns:a16="http://schemas.microsoft.com/office/drawing/2014/main" id="{B139B2D5-1198-C647-919C-53E12F01A2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6273429"/>
              </p:ext>
            </p:extLst>
          </p:nvPr>
        </p:nvGraphicFramePr>
        <p:xfrm>
          <a:off x="585787" y="2274857"/>
          <a:ext cx="11058081" cy="29933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59451">
                  <a:extLst>
                    <a:ext uri="{9D8B030D-6E8A-4147-A177-3AD203B41FA5}">
                      <a16:colId xmlns:a16="http://schemas.microsoft.com/office/drawing/2014/main" val="3757515663"/>
                    </a:ext>
                  </a:extLst>
                </a:gridCol>
                <a:gridCol w="1579726">
                  <a:extLst>
                    <a:ext uri="{9D8B030D-6E8A-4147-A177-3AD203B41FA5}">
                      <a16:colId xmlns:a16="http://schemas.microsoft.com/office/drawing/2014/main" val="1046102616"/>
                    </a:ext>
                  </a:extLst>
                </a:gridCol>
                <a:gridCol w="1579726">
                  <a:extLst>
                    <a:ext uri="{9D8B030D-6E8A-4147-A177-3AD203B41FA5}">
                      <a16:colId xmlns:a16="http://schemas.microsoft.com/office/drawing/2014/main" val="3784908466"/>
                    </a:ext>
                  </a:extLst>
                </a:gridCol>
                <a:gridCol w="1579726">
                  <a:extLst>
                    <a:ext uri="{9D8B030D-6E8A-4147-A177-3AD203B41FA5}">
                      <a16:colId xmlns:a16="http://schemas.microsoft.com/office/drawing/2014/main" val="4180931641"/>
                    </a:ext>
                  </a:extLst>
                </a:gridCol>
                <a:gridCol w="1579726">
                  <a:extLst>
                    <a:ext uri="{9D8B030D-6E8A-4147-A177-3AD203B41FA5}">
                      <a16:colId xmlns:a16="http://schemas.microsoft.com/office/drawing/2014/main" val="1144053917"/>
                    </a:ext>
                  </a:extLst>
                </a:gridCol>
                <a:gridCol w="1579726">
                  <a:extLst>
                    <a:ext uri="{9D8B030D-6E8A-4147-A177-3AD203B41FA5}">
                      <a16:colId xmlns:a16="http://schemas.microsoft.com/office/drawing/2014/main" val="1079961596"/>
                    </a:ext>
                  </a:extLst>
                </a:gridCol>
              </a:tblGrid>
              <a:tr h="598670">
                <a:tc>
                  <a:txBody>
                    <a:bodyPr/>
                    <a:lstStyle/>
                    <a:p>
                      <a:r>
                        <a:rPr lang="ru-RU" sz="1300" b="0" dirty="0">
                          <a:ln>
                            <a:noFill/>
                          </a:ln>
                          <a:solidFill>
                            <a:srgbClr val="102D69"/>
                          </a:solidFill>
                          <a:latin typeface="HSE Sans" panose="02000000000000000000" pitchFamily="2" charset="0"/>
                        </a:rPr>
                        <a:t>Название столбца</a:t>
                      </a:r>
                      <a:endParaRPr lang="en-RU" sz="1300" b="0">
                        <a:ln>
                          <a:noFill/>
                        </a:ln>
                        <a:solidFill>
                          <a:srgbClr val="102D69"/>
                        </a:solidFill>
                        <a:latin typeface="HSE Sans" panose="02000000000000000000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300" b="0">
                          <a:ln>
                            <a:noFill/>
                          </a:ln>
                          <a:solidFill>
                            <a:srgbClr val="102D69"/>
                          </a:solidFill>
                          <a:latin typeface="HSE Sans" panose="02000000000000000000" pitchFamily="2" charset="0"/>
                        </a:rPr>
                        <a:t>Кооперация</a:t>
                      </a:r>
                      <a:endParaRPr lang="en-RU" sz="1300" b="0">
                        <a:ln>
                          <a:noFill/>
                        </a:ln>
                        <a:solidFill>
                          <a:srgbClr val="102D69"/>
                        </a:solidFill>
                        <a:latin typeface="HSE Sans" panose="02000000000000000000" pitchFamily="2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300" b="0">
                          <a:ln>
                            <a:noFill/>
                          </a:ln>
                          <a:solidFill>
                            <a:srgbClr val="102D69"/>
                          </a:solidFill>
                          <a:latin typeface="HSE Sans" panose="02000000000000000000" pitchFamily="2" charset="0"/>
                        </a:rPr>
                        <a:t>Минимизация</a:t>
                      </a:r>
                      <a:endParaRPr lang="en-RU" sz="1300" b="0">
                        <a:ln>
                          <a:noFill/>
                        </a:ln>
                        <a:solidFill>
                          <a:srgbClr val="102D69"/>
                        </a:solidFill>
                        <a:latin typeface="HSE Sans" panose="02000000000000000000" pitchFamily="2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300" b="0">
                          <a:ln>
                            <a:noFill/>
                          </a:ln>
                          <a:solidFill>
                            <a:srgbClr val="102D69"/>
                          </a:solidFill>
                          <a:latin typeface="HSE Sans" panose="02000000000000000000" pitchFamily="2" charset="0"/>
                        </a:rPr>
                        <a:t>Актуализация</a:t>
                      </a:r>
                      <a:endParaRPr lang="en-RU" sz="1300" b="0">
                        <a:ln>
                          <a:noFill/>
                        </a:ln>
                        <a:solidFill>
                          <a:srgbClr val="102D69"/>
                        </a:solidFill>
                        <a:latin typeface="HSE Sans" panose="02000000000000000000" pitchFamily="2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300" b="0">
                          <a:ln>
                            <a:noFill/>
                          </a:ln>
                          <a:solidFill>
                            <a:srgbClr val="102D69"/>
                          </a:solidFill>
                          <a:latin typeface="HSE Sans" panose="02000000000000000000" pitchFamily="2" charset="0"/>
                        </a:rPr>
                        <a:t>Верификация</a:t>
                      </a:r>
                      <a:endParaRPr lang="en-RU" sz="1300" b="0">
                        <a:ln>
                          <a:noFill/>
                        </a:ln>
                        <a:solidFill>
                          <a:srgbClr val="102D69"/>
                        </a:solidFill>
                        <a:latin typeface="HSE Sans" panose="02000000000000000000" pitchFamily="2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300" b="0">
                          <a:ln>
                            <a:noFill/>
                          </a:ln>
                          <a:solidFill>
                            <a:srgbClr val="102D69"/>
                          </a:solidFill>
                          <a:latin typeface="HSE Sans" panose="02000000000000000000" pitchFamily="2" charset="0"/>
                        </a:rPr>
                        <a:t>Буферизация</a:t>
                      </a:r>
                      <a:endParaRPr lang="en-RU" sz="1300" b="0">
                        <a:ln>
                          <a:noFill/>
                        </a:ln>
                        <a:solidFill>
                          <a:srgbClr val="102D69"/>
                        </a:solidFill>
                        <a:latin typeface="HSE Sans" panose="02000000000000000000" pitchFamily="2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9016697"/>
                  </a:ext>
                </a:extLst>
              </a:tr>
              <a:tr h="59867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300" b="0">
                          <a:ln>
                            <a:noFill/>
                          </a:ln>
                          <a:solidFill>
                            <a:srgbClr val="102D69"/>
                          </a:solidFill>
                          <a:latin typeface="HSE Sans" panose="02000000000000000000" pitchFamily="2" charset="0"/>
                        </a:rPr>
                        <a:t>Показатели эффективности</a:t>
                      </a:r>
                      <a:endParaRPr lang="en-RU" sz="1300">
                        <a:ln>
                          <a:solidFill>
                            <a:schemeClr val="bg1">
                              <a:lumMod val="75000"/>
                            </a:schemeClr>
                          </a:solidFill>
                        </a:ln>
                      </a:endParaRPr>
                    </a:p>
                  </a:txBody>
                  <a:tcPr>
                    <a:lnL w="12700" cmpd="sng">
                      <a:noFill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300" b="0">
                          <a:ln>
                            <a:noFill/>
                          </a:ln>
                          <a:solidFill>
                            <a:srgbClr val="102D69"/>
                          </a:solidFill>
                          <a:latin typeface="HSE Sans" panose="02000000000000000000" pitchFamily="2" charset="0"/>
                        </a:rPr>
                        <a:t>12 343 567</a:t>
                      </a:r>
                      <a:endParaRPr lang="en-RU" sz="1300">
                        <a:ln>
                          <a:solidFill>
                            <a:schemeClr val="bg1">
                              <a:lumMod val="75000"/>
                            </a:schemeClr>
                          </a:solidFill>
                        </a:ln>
                      </a:endParaRPr>
                    </a:p>
                    <a:p>
                      <a:pPr algn="r"/>
                      <a:endParaRPr lang="en-RU" sz="1300">
                        <a:ln>
                          <a:solidFill>
                            <a:schemeClr val="bg1">
                              <a:lumMod val="75000"/>
                            </a:schemeClr>
                          </a:solidFill>
                        </a:ln>
                      </a:endParaRPr>
                    </a:p>
                  </a:txBody>
                  <a:tcPr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300" b="0">
                          <a:ln>
                            <a:noFill/>
                          </a:ln>
                          <a:solidFill>
                            <a:srgbClr val="102D69"/>
                          </a:solidFill>
                          <a:latin typeface="HSE Sans" panose="02000000000000000000" pitchFamily="2" charset="0"/>
                        </a:rPr>
                        <a:t>3 287 498</a:t>
                      </a:r>
                      <a:endParaRPr lang="en-RU" sz="1300">
                        <a:ln>
                          <a:solidFill>
                            <a:schemeClr val="bg1">
                              <a:lumMod val="75000"/>
                            </a:schemeClr>
                          </a:solidFill>
                        </a:ln>
                      </a:endParaRPr>
                    </a:p>
                    <a:p>
                      <a:pPr algn="r"/>
                      <a:endParaRPr lang="en-RU" sz="1300">
                        <a:ln>
                          <a:solidFill>
                            <a:schemeClr val="bg1">
                              <a:lumMod val="75000"/>
                            </a:schemeClr>
                          </a:solidFill>
                        </a:ln>
                      </a:endParaRPr>
                    </a:p>
                  </a:txBody>
                  <a:tcPr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300" b="0">
                          <a:ln>
                            <a:noFill/>
                          </a:ln>
                          <a:solidFill>
                            <a:srgbClr val="102D69"/>
                          </a:solidFill>
                          <a:latin typeface="HSE Sans" panose="02000000000000000000" pitchFamily="2" charset="0"/>
                        </a:rPr>
                        <a:t>34 353</a:t>
                      </a:r>
                      <a:endParaRPr lang="en-RU" sz="1300">
                        <a:ln>
                          <a:solidFill>
                            <a:schemeClr val="bg1">
                              <a:lumMod val="75000"/>
                            </a:schemeClr>
                          </a:solidFill>
                        </a:ln>
                      </a:endParaRPr>
                    </a:p>
                    <a:p>
                      <a:pPr algn="r"/>
                      <a:endParaRPr lang="en-RU" sz="1300">
                        <a:ln>
                          <a:solidFill>
                            <a:schemeClr val="bg1">
                              <a:lumMod val="75000"/>
                            </a:schemeClr>
                          </a:solidFill>
                        </a:ln>
                      </a:endParaRPr>
                    </a:p>
                  </a:txBody>
                  <a:tcPr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300" b="0">
                          <a:ln>
                            <a:noFill/>
                          </a:ln>
                          <a:solidFill>
                            <a:srgbClr val="102D69"/>
                          </a:solidFill>
                          <a:latin typeface="HSE Sans" panose="02000000000000000000" pitchFamily="2" charset="0"/>
                        </a:rPr>
                        <a:t>456 578 678</a:t>
                      </a:r>
                      <a:endParaRPr lang="en-RU" sz="1300">
                        <a:ln>
                          <a:solidFill>
                            <a:schemeClr val="bg1">
                              <a:lumMod val="75000"/>
                            </a:schemeClr>
                          </a:solidFill>
                        </a:ln>
                      </a:endParaRPr>
                    </a:p>
                    <a:p>
                      <a:pPr algn="r"/>
                      <a:endParaRPr lang="en-RU" sz="1300">
                        <a:ln>
                          <a:solidFill>
                            <a:schemeClr val="bg1">
                              <a:lumMod val="75000"/>
                            </a:schemeClr>
                          </a:solidFill>
                        </a:ln>
                      </a:endParaRPr>
                    </a:p>
                  </a:txBody>
                  <a:tcPr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300" b="0">
                          <a:ln>
                            <a:noFill/>
                          </a:ln>
                          <a:solidFill>
                            <a:srgbClr val="102D69"/>
                          </a:solidFill>
                          <a:latin typeface="HSE Sans" panose="02000000000000000000" pitchFamily="2" charset="0"/>
                        </a:rPr>
                        <a:t>23 424</a:t>
                      </a:r>
                      <a:endParaRPr lang="en-RU" sz="1300">
                        <a:ln>
                          <a:solidFill>
                            <a:schemeClr val="bg1">
                              <a:lumMod val="75000"/>
                            </a:schemeClr>
                          </a:solidFill>
                        </a:ln>
                      </a:endParaRPr>
                    </a:p>
                    <a:p>
                      <a:pPr algn="r"/>
                      <a:endParaRPr lang="en-RU" sz="1300">
                        <a:ln>
                          <a:solidFill>
                            <a:schemeClr val="bg1">
                              <a:lumMod val="75000"/>
                            </a:schemeClr>
                          </a:solidFill>
                        </a:ln>
                      </a:endParaRPr>
                    </a:p>
                  </a:txBody>
                  <a:tcPr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29980882"/>
                  </a:ext>
                </a:extLst>
              </a:tr>
              <a:tr h="59867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300" b="0">
                          <a:ln>
                            <a:noFill/>
                          </a:ln>
                          <a:solidFill>
                            <a:srgbClr val="102D69"/>
                          </a:solidFill>
                          <a:latin typeface="HSE Sans" panose="02000000000000000000" pitchFamily="2" charset="0"/>
                        </a:rPr>
                        <a:t>Еще показатели, </a:t>
                      </a:r>
                      <a:br>
                        <a:rPr lang="ru-RU" sz="1300" b="0">
                          <a:ln>
                            <a:noFill/>
                          </a:ln>
                          <a:solidFill>
                            <a:srgbClr val="102D69"/>
                          </a:solidFill>
                          <a:latin typeface="HSE Sans" panose="02000000000000000000" pitchFamily="2" charset="0"/>
                        </a:rPr>
                      </a:br>
                      <a:r>
                        <a:rPr lang="ru-RU" sz="1300" b="0">
                          <a:ln>
                            <a:noFill/>
                          </a:ln>
                          <a:solidFill>
                            <a:srgbClr val="102D69"/>
                          </a:solidFill>
                          <a:latin typeface="HSE Sans" panose="02000000000000000000" pitchFamily="2" charset="0"/>
                        </a:rPr>
                        <a:t>но эффективности ли?</a:t>
                      </a:r>
                      <a:endParaRPr lang="en-RU" sz="1300">
                        <a:ln>
                          <a:solidFill>
                            <a:schemeClr val="bg1">
                              <a:lumMod val="75000"/>
                            </a:schemeClr>
                          </a:solidFill>
                        </a:ln>
                      </a:endParaRPr>
                    </a:p>
                  </a:txBody>
                  <a:tcPr>
                    <a:lnL w="12700" cmpd="sng">
                      <a:noFill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300" b="0">
                          <a:ln>
                            <a:noFill/>
                          </a:ln>
                          <a:solidFill>
                            <a:srgbClr val="102D69"/>
                          </a:solidFill>
                          <a:latin typeface="HSE Sans" panose="02000000000000000000" pitchFamily="2" charset="0"/>
                        </a:rPr>
                        <a:t>345 353</a:t>
                      </a:r>
                      <a:endParaRPr lang="en-RU" sz="1300">
                        <a:ln>
                          <a:solidFill>
                            <a:schemeClr val="bg1">
                              <a:lumMod val="75000"/>
                            </a:schemeClr>
                          </a:solidFill>
                        </a:ln>
                      </a:endParaRPr>
                    </a:p>
                    <a:p>
                      <a:pPr algn="r"/>
                      <a:endParaRPr lang="en-RU" sz="1300">
                        <a:ln>
                          <a:solidFill>
                            <a:schemeClr val="bg1">
                              <a:lumMod val="75000"/>
                            </a:schemeClr>
                          </a:solidFill>
                        </a:ln>
                      </a:endParaRPr>
                    </a:p>
                  </a:txBody>
                  <a:tcPr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300" b="0">
                          <a:ln>
                            <a:noFill/>
                          </a:ln>
                          <a:solidFill>
                            <a:srgbClr val="102D69"/>
                          </a:solidFill>
                          <a:latin typeface="HSE Sans" panose="02000000000000000000" pitchFamily="2" charset="0"/>
                        </a:rPr>
                        <a:t>28 764</a:t>
                      </a:r>
                      <a:endParaRPr lang="en-RU" sz="1300">
                        <a:ln>
                          <a:solidFill>
                            <a:schemeClr val="bg1">
                              <a:lumMod val="75000"/>
                            </a:schemeClr>
                          </a:solidFill>
                        </a:ln>
                      </a:endParaRPr>
                    </a:p>
                    <a:p>
                      <a:pPr algn="r"/>
                      <a:endParaRPr lang="en-RU" sz="1300">
                        <a:ln>
                          <a:solidFill>
                            <a:schemeClr val="bg1">
                              <a:lumMod val="75000"/>
                            </a:schemeClr>
                          </a:solidFill>
                        </a:ln>
                      </a:endParaRPr>
                    </a:p>
                  </a:txBody>
                  <a:tcPr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300" b="0">
                          <a:ln>
                            <a:noFill/>
                          </a:ln>
                          <a:solidFill>
                            <a:srgbClr val="102D69"/>
                          </a:solidFill>
                          <a:latin typeface="HSE Sans" panose="02000000000000000000" pitchFamily="2" charset="0"/>
                        </a:rPr>
                        <a:t>67 868</a:t>
                      </a:r>
                      <a:endParaRPr lang="en-RU" sz="1300">
                        <a:ln>
                          <a:solidFill>
                            <a:schemeClr val="bg1">
                              <a:lumMod val="75000"/>
                            </a:schemeClr>
                          </a:solidFill>
                        </a:ln>
                      </a:endParaRPr>
                    </a:p>
                    <a:p>
                      <a:pPr algn="r"/>
                      <a:endParaRPr lang="en-RU" sz="1300">
                        <a:ln>
                          <a:solidFill>
                            <a:schemeClr val="bg1">
                              <a:lumMod val="75000"/>
                            </a:schemeClr>
                          </a:solidFill>
                        </a:ln>
                      </a:endParaRPr>
                    </a:p>
                  </a:txBody>
                  <a:tcPr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300" b="0">
                          <a:ln>
                            <a:noFill/>
                          </a:ln>
                          <a:solidFill>
                            <a:srgbClr val="102D69"/>
                          </a:solidFill>
                          <a:latin typeface="HSE Sans" panose="02000000000000000000" pitchFamily="2" charset="0"/>
                        </a:rPr>
                        <a:t>909 837 459</a:t>
                      </a:r>
                      <a:endParaRPr lang="en-RU" sz="1300">
                        <a:ln>
                          <a:solidFill>
                            <a:schemeClr val="bg1">
                              <a:lumMod val="75000"/>
                            </a:schemeClr>
                          </a:solidFill>
                        </a:ln>
                      </a:endParaRPr>
                    </a:p>
                    <a:p>
                      <a:pPr algn="r"/>
                      <a:endParaRPr lang="en-RU" sz="1300">
                        <a:ln>
                          <a:solidFill>
                            <a:schemeClr val="bg1">
                              <a:lumMod val="75000"/>
                            </a:schemeClr>
                          </a:solidFill>
                        </a:ln>
                      </a:endParaRPr>
                    </a:p>
                  </a:txBody>
                  <a:tcPr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300" b="0">
                          <a:ln>
                            <a:noFill/>
                          </a:ln>
                          <a:solidFill>
                            <a:srgbClr val="102D69"/>
                          </a:solidFill>
                          <a:latin typeface="HSE Sans" panose="02000000000000000000" pitchFamily="2" charset="0"/>
                        </a:rPr>
                        <a:t>900 077</a:t>
                      </a:r>
                      <a:endParaRPr lang="en-RU" sz="1300">
                        <a:ln>
                          <a:solidFill>
                            <a:schemeClr val="bg1">
                              <a:lumMod val="75000"/>
                            </a:schemeClr>
                          </a:solidFill>
                        </a:ln>
                      </a:endParaRPr>
                    </a:p>
                    <a:p>
                      <a:pPr algn="r"/>
                      <a:endParaRPr lang="en-RU" sz="1300">
                        <a:ln>
                          <a:solidFill>
                            <a:schemeClr val="bg1">
                              <a:lumMod val="75000"/>
                            </a:schemeClr>
                          </a:solidFill>
                        </a:ln>
                      </a:endParaRPr>
                    </a:p>
                  </a:txBody>
                  <a:tcPr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76854252"/>
                  </a:ext>
                </a:extLst>
              </a:tr>
              <a:tr h="59867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300" b="0">
                          <a:ln>
                            <a:noFill/>
                          </a:ln>
                          <a:solidFill>
                            <a:srgbClr val="102D69"/>
                          </a:solidFill>
                          <a:latin typeface="HSE Sans" panose="02000000000000000000" pitchFamily="2" charset="0"/>
                        </a:rPr>
                        <a:t>И еще немного показателей</a:t>
                      </a:r>
                      <a:endParaRPr lang="en-RU" sz="1300" b="0">
                        <a:ln>
                          <a:noFill/>
                        </a:ln>
                        <a:solidFill>
                          <a:srgbClr val="102D69"/>
                        </a:solidFill>
                        <a:latin typeface="HSE Sans" panose="02000000000000000000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300" b="0">
                          <a:ln>
                            <a:noFill/>
                          </a:ln>
                          <a:solidFill>
                            <a:srgbClr val="102D69"/>
                          </a:solidFill>
                          <a:latin typeface="HSE Sans" panose="02000000000000000000" pitchFamily="2" charset="0"/>
                        </a:rPr>
                        <a:t>67 868</a:t>
                      </a:r>
                      <a:endParaRPr lang="en-RU" sz="1300">
                        <a:ln>
                          <a:solidFill>
                            <a:schemeClr val="bg1">
                              <a:lumMod val="75000"/>
                            </a:schemeClr>
                          </a:solidFill>
                        </a:ln>
                      </a:endParaRPr>
                    </a:p>
                    <a:p>
                      <a:pPr algn="r"/>
                      <a:endParaRPr lang="en-RU" sz="1300">
                        <a:ln>
                          <a:solidFill>
                            <a:schemeClr val="bg1">
                              <a:lumMod val="75000"/>
                            </a:schemeClr>
                          </a:solidFill>
                        </a:ln>
                      </a:endParaRPr>
                    </a:p>
                  </a:txBody>
                  <a:tcPr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300" b="0">
                          <a:ln>
                            <a:noFill/>
                          </a:ln>
                          <a:solidFill>
                            <a:srgbClr val="102D69"/>
                          </a:solidFill>
                          <a:latin typeface="HSE Sans" panose="02000000000000000000" pitchFamily="2" charset="0"/>
                        </a:rPr>
                        <a:t>1 293 090</a:t>
                      </a:r>
                      <a:endParaRPr lang="en-RU" sz="1300">
                        <a:ln>
                          <a:solidFill>
                            <a:schemeClr val="bg1">
                              <a:lumMod val="75000"/>
                            </a:schemeClr>
                          </a:solidFill>
                        </a:ln>
                      </a:endParaRPr>
                    </a:p>
                    <a:p>
                      <a:pPr algn="r"/>
                      <a:endParaRPr lang="en-RU" sz="1300">
                        <a:ln>
                          <a:solidFill>
                            <a:schemeClr val="bg1">
                              <a:lumMod val="75000"/>
                            </a:schemeClr>
                          </a:solidFill>
                        </a:ln>
                      </a:endParaRPr>
                    </a:p>
                  </a:txBody>
                  <a:tcPr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300" b="0">
                          <a:ln>
                            <a:noFill/>
                          </a:ln>
                          <a:solidFill>
                            <a:srgbClr val="102D69"/>
                          </a:solidFill>
                          <a:latin typeface="HSE Sans" panose="02000000000000000000" pitchFamily="2" charset="0"/>
                        </a:rPr>
                        <a:t>23 324 213</a:t>
                      </a:r>
                      <a:endParaRPr lang="en-RU" sz="1300">
                        <a:ln>
                          <a:solidFill>
                            <a:schemeClr val="bg1">
                              <a:lumMod val="75000"/>
                            </a:schemeClr>
                          </a:solidFill>
                        </a:ln>
                      </a:endParaRPr>
                    </a:p>
                    <a:p>
                      <a:pPr algn="r"/>
                      <a:endParaRPr lang="en-RU" sz="1300">
                        <a:ln>
                          <a:solidFill>
                            <a:schemeClr val="bg1">
                              <a:lumMod val="75000"/>
                            </a:schemeClr>
                          </a:solidFill>
                        </a:ln>
                      </a:endParaRPr>
                    </a:p>
                  </a:txBody>
                  <a:tcPr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300" b="0">
                          <a:ln>
                            <a:noFill/>
                          </a:ln>
                          <a:solidFill>
                            <a:srgbClr val="102D69"/>
                          </a:solidFill>
                          <a:latin typeface="HSE Sans" panose="02000000000000000000" pitchFamily="2" charset="0"/>
                        </a:rPr>
                        <a:t>12 334</a:t>
                      </a:r>
                      <a:endParaRPr lang="en-RU" sz="1300">
                        <a:ln>
                          <a:solidFill>
                            <a:schemeClr val="bg1">
                              <a:lumMod val="75000"/>
                            </a:schemeClr>
                          </a:solidFill>
                        </a:ln>
                      </a:endParaRPr>
                    </a:p>
                    <a:p>
                      <a:pPr algn="r"/>
                      <a:endParaRPr lang="en-RU" sz="1300">
                        <a:ln>
                          <a:solidFill>
                            <a:schemeClr val="bg1">
                              <a:lumMod val="75000"/>
                            </a:schemeClr>
                          </a:solidFill>
                        </a:ln>
                      </a:endParaRPr>
                    </a:p>
                  </a:txBody>
                  <a:tcPr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300" b="0">
                          <a:ln>
                            <a:noFill/>
                          </a:ln>
                          <a:solidFill>
                            <a:srgbClr val="102D69"/>
                          </a:solidFill>
                          <a:latin typeface="HSE Sans" panose="02000000000000000000" pitchFamily="2" charset="0"/>
                        </a:rPr>
                        <a:t>34 567</a:t>
                      </a:r>
                      <a:endParaRPr lang="en-RU" sz="1300">
                        <a:ln>
                          <a:solidFill>
                            <a:schemeClr val="bg1">
                              <a:lumMod val="75000"/>
                            </a:schemeClr>
                          </a:solidFill>
                        </a:ln>
                      </a:endParaRPr>
                    </a:p>
                    <a:p>
                      <a:pPr algn="r"/>
                      <a:endParaRPr lang="en-RU" sz="1300">
                        <a:ln>
                          <a:solidFill>
                            <a:schemeClr val="bg1">
                              <a:lumMod val="75000"/>
                            </a:schemeClr>
                          </a:solidFill>
                        </a:ln>
                      </a:endParaRPr>
                    </a:p>
                  </a:txBody>
                  <a:tcPr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8144885"/>
                  </a:ext>
                </a:extLst>
              </a:tr>
              <a:tr h="59867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300" b="1">
                          <a:ln>
                            <a:noFill/>
                          </a:ln>
                          <a:solidFill>
                            <a:srgbClr val="102D69"/>
                          </a:solidFill>
                          <a:latin typeface="HSE Sans" panose="02000000000000000000" pitchFamily="2" charset="0"/>
                        </a:rPr>
                        <a:t>ИТОГО</a:t>
                      </a:r>
                    </a:p>
                  </a:txBody>
                  <a:tcPr>
                    <a:lnL w="12700" cmpd="sng">
                      <a:noFill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300" b="1">
                          <a:ln>
                            <a:noFill/>
                          </a:ln>
                          <a:solidFill>
                            <a:srgbClr val="102D69"/>
                          </a:solidFill>
                          <a:latin typeface="HSE Sans" panose="02000000000000000000" pitchFamily="2" charset="0"/>
                        </a:rPr>
                        <a:t>63 836 746</a:t>
                      </a:r>
                      <a:endParaRPr lang="en-RU" sz="1300" b="1">
                        <a:ln>
                          <a:solidFill>
                            <a:schemeClr val="bg1">
                              <a:lumMod val="75000"/>
                            </a:schemeClr>
                          </a:solidFill>
                        </a:ln>
                        <a:latin typeface="HSE Sans" panose="02000000000000000000" pitchFamily="2" charset="0"/>
                      </a:endParaRPr>
                    </a:p>
                    <a:p>
                      <a:pPr algn="r"/>
                      <a:endParaRPr lang="en-RU" sz="1300">
                        <a:ln>
                          <a:solidFill>
                            <a:schemeClr val="bg1">
                              <a:lumMod val="75000"/>
                            </a:schemeClr>
                          </a:solidFill>
                        </a:ln>
                      </a:endParaRPr>
                    </a:p>
                  </a:txBody>
                  <a:tcPr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300" b="1">
                          <a:ln>
                            <a:noFill/>
                          </a:ln>
                          <a:solidFill>
                            <a:srgbClr val="102D69"/>
                          </a:solidFill>
                          <a:latin typeface="HSE Sans" panose="02000000000000000000" pitchFamily="2" charset="0"/>
                        </a:rPr>
                        <a:t>35 216 735</a:t>
                      </a:r>
                      <a:endParaRPr lang="en-RU" sz="1300" b="1">
                        <a:ln>
                          <a:solidFill>
                            <a:schemeClr val="bg1">
                              <a:lumMod val="75000"/>
                            </a:schemeClr>
                          </a:solidFill>
                        </a:ln>
                        <a:latin typeface="HSE Sans" panose="02000000000000000000" pitchFamily="2" charset="0"/>
                      </a:endParaRPr>
                    </a:p>
                    <a:p>
                      <a:pPr algn="r"/>
                      <a:endParaRPr lang="en-RU" sz="1300" b="1">
                        <a:ln>
                          <a:solidFill>
                            <a:schemeClr val="bg1">
                              <a:lumMod val="75000"/>
                            </a:schemeClr>
                          </a:solidFill>
                        </a:ln>
                        <a:latin typeface="HSE Sans" panose="02000000000000000000" pitchFamily="2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300" b="1">
                          <a:ln>
                            <a:noFill/>
                          </a:ln>
                          <a:solidFill>
                            <a:srgbClr val="102D69"/>
                          </a:solidFill>
                          <a:latin typeface="HSE Sans" panose="02000000000000000000" pitchFamily="2" charset="0"/>
                        </a:rPr>
                        <a:t>75 984 375</a:t>
                      </a:r>
                      <a:endParaRPr lang="en-RU" sz="1300" b="1">
                        <a:ln>
                          <a:solidFill>
                            <a:schemeClr val="bg1">
                              <a:lumMod val="75000"/>
                            </a:schemeClr>
                          </a:solidFill>
                        </a:ln>
                        <a:latin typeface="HSE Sans" panose="02000000000000000000" pitchFamily="2" charset="0"/>
                      </a:endParaRPr>
                    </a:p>
                    <a:p>
                      <a:pPr algn="r"/>
                      <a:endParaRPr lang="en-RU" sz="1300" b="1">
                        <a:ln>
                          <a:solidFill>
                            <a:schemeClr val="bg1">
                              <a:lumMod val="75000"/>
                            </a:schemeClr>
                          </a:solidFill>
                        </a:ln>
                        <a:latin typeface="HSE Sans" panose="02000000000000000000" pitchFamily="2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300" b="1">
                          <a:ln>
                            <a:noFill/>
                          </a:ln>
                          <a:solidFill>
                            <a:srgbClr val="102D69"/>
                          </a:solidFill>
                          <a:latin typeface="HSE Sans" panose="02000000000000000000" pitchFamily="2" charset="0"/>
                        </a:rPr>
                        <a:t>3 984 759 835</a:t>
                      </a:r>
                      <a:endParaRPr lang="en-RU" sz="1300" b="1">
                        <a:ln>
                          <a:solidFill>
                            <a:schemeClr val="bg1">
                              <a:lumMod val="75000"/>
                            </a:schemeClr>
                          </a:solidFill>
                        </a:ln>
                        <a:latin typeface="HSE Sans" panose="02000000000000000000" pitchFamily="2" charset="0"/>
                      </a:endParaRPr>
                    </a:p>
                    <a:p>
                      <a:pPr algn="r"/>
                      <a:endParaRPr lang="en-RU" sz="1300" b="1">
                        <a:ln>
                          <a:solidFill>
                            <a:schemeClr val="bg1">
                              <a:lumMod val="75000"/>
                            </a:schemeClr>
                          </a:solidFill>
                        </a:ln>
                        <a:latin typeface="HSE Sans" panose="02000000000000000000" pitchFamily="2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300" b="1" dirty="0">
                          <a:ln>
                            <a:noFill/>
                          </a:ln>
                          <a:solidFill>
                            <a:srgbClr val="102D69"/>
                          </a:solidFill>
                          <a:latin typeface="HSE Sans" panose="02000000000000000000" pitchFamily="2" charset="0"/>
                        </a:rPr>
                        <a:t>34 785</a:t>
                      </a:r>
                      <a:endParaRPr lang="en-RU" sz="1300" b="1">
                        <a:ln>
                          <a:solidFill>
                            <a:schemeClr val="bg1">
                              <a:lumMod val="75000"/>
                            </a:schemeClr>
                          </a:solidFill>
                        </a:ln>
                        <a:latin typeface="HSE Sans" panose="02000000000000000000" pitchFamily="2" charset="0"/>
                      </a:endParaRPr>
                    </a:p>
                    <a:p>
                      <a:pPr algn="r"/>
                      <a:endParaRPr lang="en-RU" sz="1300" b="1">
                        <a:ln>
                          <a:solidFill>
                            <a:schemeClr val="bg1">
                              <a:lumMod val="75000"/>
                            </a:schemeClr>
                          </a:solidFill>
                        </a:ln>
                        <a:latin typeface="HSE Sans" panose="02000000000000000000" pitchFamily="2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629099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050110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D89DE17A-284C-2E41-93C3-9200CA02CAB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978241C-36DA-AB4E-9AD3-95F879081C9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B03F95F2-80C6-8C4D-9EEF-1B0C6D50749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FA9146A8-906F-D549-86C7-8070DF7723B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359F32C4-55B8-154A-9E2C-3ED20C5F2B6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5E1C6FBC-4D80-1A4A-974A-8D8B40DD35B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ru-RU"/>
          </a:p>
        </p:txBody>
      </p:sp>
      <p:graphicFrame>
        <p:nvGraphicFramePr>
          <p:cNvPr id="9" name="Table 2">
            <a:extLst>
              <a:ext uri="{FF2B5EF4-FFF2-40B4-BE49-F238E27FC236}">
                <a16:creationId xmlns:a16="http://schemas.microsoft.com/office/drawing/2014/main" id="{D12E3B33-2014-1148-A557-995194FEFF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2392704"/>
              </p:ext>
            </p:extLst>
          </p:nvPr>
        </p:nvGraphicFramePr>
        <p:xfrm>
          <a:off x="517198" y="2312627"/>
          <a:ext cx="7529520" cy="29933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11808">
                  <a:extLst>
                    <a:ext uri="{9D8B030D-6E8A-4147-A177-3AD203B41FA5}">
                      <a16:colId xmlns:a16="http://schemas.microsoft.com/office/drawing/2014/main" val="3757515663"/>
                    </a:ext>
                  </a:extLst>
                </a:gridCol>
                <a:gridCol w="1505904">
                  <a:extLst>
                    <a:ext uri="{9D8B030D-6E8A-4147-A177-3AD203B41FA5}">
                      <a16:colId xmlns:a16="http://schemas.microsoft.com/office/drawing/2014/main" val="4180931641"/>
                    </a:ext>
                  </a:extLst>
                </a:gridCol>
                <a:gridCol w="1505904">
                  <a:extLst>
                    <a:ext uri="{9D8B030D-6E8A-4147-A177-3AD203B41FA5}">
                      <a16:colId xmlns:a16="http://schemas.microsoft.com/office/drawing/2014/main" val="1144053917"/>
                    </a:ext>
                  </a:extLst>
                </a:gridCol>
                <a:gridCol w="1505904">
                  <a:extLst>
                    <a:ext uri="{9D8B030D-6E8A-4147-A177-3AD203B41FA5}">
                      <a16:colId xmlns:a16="http://schemas.microsoft.com/office/drawing/2014/main" val="1079961596"/>
                    </a:ext>
                  </a:extLst>
                </a:gridCol>
              </a:tblGrid>
              <a:tr h="598670">
                <a:tc>
                  <a:txBody>
                    <a:bodyPr/>
                    <a:lstStyle/>
                    <a:p>
                      <a:r>
                        <a:rPr lang="ru-RU" sz="1300" b="0">
                          <a:ln>
                            <a:noFill/>
                          </a:ln>
                          <a:solidFill>
                            <a:srgbClr val="102D69"/>
                          </a:solidFill>
                          <a:latin typeface="HSE Sans" panose="02000000000000000000" pitchFamily="2" charset="0"/>
                        </a:rPr>
                        <a:t>Название столбца</a:t>
                      </a:r>
                      <a:endParaRPr lang="en-RU" sz="1300" b="0">
                        <a:ln>
                          <a:noFill/>
                        </a:ln>
                        <a:solidFill>
                          <a:srgbClr val="102D69"/>
                        </a:solidFill>
                        <a:latin typeface="HSE Sans" panose="02000000000000000000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300" b="0" dirty="0">
                          <a:ln>
                            <a:noFill/>
                          </a:ln>
                          <a:solidFill>
                            <a:srgbClr val="102D69"/>
                          </a:solidFill>
                          <a:latin typeface="HSE Sans" panose="02000000000000000000" pitchFamily="2" charset="0"/>
                        </a:rPr>
                        <a:t>Актуализация</a:t>
                      </a:r>
                      <a:endParaRPr lang="en-RU" sz="1300" b="0">
                        <a:ln>
                          <a:noFill/>
                        </a:ln>
                        <a:solidFill>
                          <a:srgbClr val="102D69"/>
                        </a:solidFill>
                        <a:latin typeface="HSE Sans" panose="02000000000000000000" pitchFamily="2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300" b="0">
                          <a:ln>
                            <a:noFill/>
                          </a:ln>
                          <a:solidFill>
                            <a:srgbClr val="102D69"/>
                          </a:solidFill>
                          <a:latin typeface="HSE Sans" panose="02000000000000000000" pitchFamily="2" charset="0"/>
                        </a:rPr>
                        <a:t>Верификация</a:t>
                      </a:r>
                      <a:endParaRPr lang="en-RU" sz="1300" b="0">
                        <a:ln>
                          <a:noFill/>
                        </a:ln>
                        <a:solidFill>
                          <a:srgbClr val="102D69"/>
                        </a:solidFill>
                        <a:latin typeface="HSE Sans" panose="02000000000000000000" pitchFamily="2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300" b="0">
                          <a:ln>
                            <a:noFill/>
                          </a:ln>
                          <a:solidFill>
                            <a:srgbClr val="102D69"/>
                          </a:solidFill>
                          <a:latin typeface="HSE Sans" panose="02000000000000000000" pitchFamily="2" charset="0"/>
                        </a:rPr>
                        <a:t>Буферизация</a:t>
                      </a:r>
                      <a:endParaRPr lang="en-RU" sz="1300" b="0">
                        <a:ln>
                          <a:noFill/>
                        </a:ln>
                        <a:solidFill>
                          <a:srgbClr val="102D69"/>
                        </a:solidFill>
                        <a:latin typeface="HSE Sans" panose="02000000000000000000" pitchFamily="2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9016697"/>
                  </a:ext>
                </a:extLst>
              </a:tr>
              <a:tr h="59867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300" b="0">
                          <a:ln>
                            <a:noFill/>
                          </a:ln>
                          <a:solidFill>
                            <a:srgbClr val="102D69"/>
                          </a:solidFill>
                          <a:latin typeface="HSE Sans" panose="02000000000000000000" pitchFamily="2" charset="0"/>
                        </a:rPr>
                        <a:t>Показатели эффективности</a:t>
                      </a:r>
                      <a:endParaRPr lang="en-RU" sz="1300">
                        <a:ln>
                          <a:solidFill>
                            <a:schemeClr val="bg1">
                              <a:lumMod val="75000"/>
                            </a:schemeClr>
                          </a:solidFill>
                        </a:ln>
                      </a:endParaRPr>
                    </a:p>
                  </a:txBody>
                  <a:tcPr>
                    <a:lnL w="12700" cmpd="sng">
                      <a:noFill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300" b="0">
                          <a:ln>
                            <a:noFill/>
                          </a:ln>
                          <a:solidFill>
                            <a:srgbClr val="102D69"/>
                          </a:solidFill>
                          <a:latin typeface="HSE Sans" panose="02000000000000000000" pitchFamily="2" charset="0"/>
                        </a:rPr>
                        <a:t>34 353</a:t>
                      </a:r>
                      <a:endParaRPr lang="en-RU" sz="1300">
                        <a:ln>
                          <a:solidFill>
                            <a:schemeClr val="bg1">
                              <a:lumMod val="75000"/>
                            </a:schemeClr>
                          </a:solidFill>
                        </a:ln>
                      </a:endParaRPr>
                    </a:p>
                    <a:p>
                      <a:pPr algn="r"/>
                      <a:endParaRPr lang="en-RU" sz="1300">
                        <a:ln>
                          <a:solidFill>
                            <a:schemeClr val="bg1">
                              <a:lumMod val="75000"/>
                            </a:schemeClr>
                          </a:solidFill>
                        </a:ln>
                      </a:endParaRPr>
                    </a:p>
                  </a:txBody>
                  <a:tcPr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300" b="0">
                          <a:ln>
                            <a:noFill/>
                          </a:ln>
                          <a:solidFill>
                            <a:srgbClr val="102D69"/>
                          </a:solidFill>
                          <a:latin typeface="HSE Sans" panose="02000000000000000000" pitchFamily="2" charset="0"/>
                        </a:rPr>
                        <a:t>456 578 678</a:t>
                      </a:r>
                      <a:endParaRPr lang="en-RU" sz="1300">
                        <a:ln>
                          <a:solidFill>
                            <a:schemeClr val="bg1">
                              <a:lumMod val="75000"/>
                            </a:schemeClr>
                          </a:solidFill>
                        </a:ln>
                      </a:endParaRPr>
                    </a:p>
                    <a:p>
                      <a:pPr algn="r"/>
                      <a:endParaRPr lang="en-RU" sz="1300">
                        <a:ln>
                          <a:solidFill>
                            <a:schemeClr val="bg1">
                              <a:lumMod val="75000"/>
                            </a:schemeClr>
                          </a:solidFill>
                        </a:ln>
                      </a:endParaRPr>
                    </a:p>
                  </a:txBody>
                  <a:tcPr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300" b="0">
                          <a:ln>
                            <a:noFill/>
                          </a:ln>
                          <a:solidFill>
                            <a:srgbClr val="102D69"/>
                          </a:solidFill>
                          <a:latin typeface="HSE Sans" panose="02000000000000000000" pitchFamily="2" charset="0"/>
                        </a:rPr>
                        <a:t>23 424</a:t>
                      </a:r>
                      <a:endParaRPr lang="en-RU" sz="1300">
                        <a:ln>
                          <a:solidFill>
                            <a:schemeClr val="bg1">
                              <a:lumMod val="75000"/>
                            </a:schemeClr>
                          </a:solidFill>
                        </a:ln>
                      </a:endParaRPr>
                    </a:p>
                    <a:p>
                      <a:pPr algn="r"/>
                      <a:endParaRPr lang="en-RU" sz="1300">
                        <a:ln>
                          <a:solidFill>
                            <a:schemeClr val="bg1">
                              <a:lumMod val="75000"/>
                            </a:schemeClr>
                          </a:solidFill>
                        </a:ln>
                      </a:endParaRPr>
                    </a:p>
                  </a:txBody>
                  <a:tcPr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29980882"/>
                  </a:ext>
                </a:extLst>
              </a:tr>
              <a:tr h="59867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300" b="0">
                          <a:ln>
                            <a:noFill/>
                          </a:ln>
                          <a:solidFill>
                            <a:srgbClr val="102D69"/>
                          </a:solidFill>
                          <a:latin typeface="HSE Sans" panose="02000000000000000000" pitchFamily="2" charset="0"/>
                        </a:rPr>
                        <a:t>Еще показатели, </a:t>
                      </a:r>
                      <a:br>
                        <a:rPr lang="ru-RU" sz="1300" b="0">
                          <a:ln>
                            <a:noFill/>
                          </a:ln>
                          <a:solidFill>
                            <a:srgbClr val="102D69"/>
                          </a:solidFill>
                          <a:latin typeface="HSE Sans" panose="02000000000000000000" pitchFamily="2" charset="0"/>
                        </a:rPr>
                      </a:br>
                      <a:r>
                        <a:rPr lang="ru-RU" sz="1300" b="0">
                          <a:ln>
                            <a:noFill/>
                          </a:ln>
                          <a:solidFill>
                            <a:srgbClr val="102D69"/>
                          </a:solidFill>
                          <a:latin typeface="HSE Sans" panose="02000000000000000000" pitchFamily="2" charset="0"/>
                        </a:rPr>
                        <a:t>но эффективности ли?</a:t>
                      </a:r>
                      <a:endParaRPr lang="en-RU" sz="1300">
                        <a:ln>
                          <a:solidFill>
                            <a:schemeClr val="bg1">
                              <a:lumMod val="75000"/>
                            </a:schemeClr>
                          </a:solidFill>
                        </a:ln>
                      </a:endParaRPr>
                    </a:p>
                  </a:txBody>
                  <a:tcPr>
                    <a:lnL w="12700" cmpd="sng">
                      <a:noFill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300" b="0">
                          <a:ln>
                            <a:noFill/>
                          </a:ln>
                          <a:solidFill>
                            <a:srgbClr val="102D69"/>
                          </a:solidFill>
                          <a:latin typeface="HSE Sans" panose="02000000000000000000" pitchFamily="2" charset="0"/>
                        </a:rPr>
                        <a:t>67 868</a:t>
                      </a:r>
                      <a:endParaRPr lang="en-RU" sz="1300">
                        <a:ln>
                          <a:solidFill>
                            <a:schemeClr val="bg1">
                              <a:lumMod val="75000"/>
                            </a:schemeClr>
                          </a:solidFill>
                        </a:ln>
                      </a:endParaRPr>
                    </a:p>
                    <a:p>
                      <a:pPr algn="r"/>
                      <a:endParaRPr lang="en-RU" sz="1300">
                        <a:ln>
                          <a:solidFill>
                            <a:schemeClr val="bg1">
                              <a:lumMod val="75000"/>
                            </a:schemeClr>
                          </a:solidFill>
                        </a:ln>
                      </a:endParaRPr>
                    </a:p>
                  </a:txBody>
                  <a:tcPr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300" b="0">
                          <a:ln>
                            <a:noFill/>
                          </a:ln>
                          <a:solidFill>
                            <a:srgbClr val="102D69"/>
                          </a:solidFill>
                          <a:latin typeface="HSE Sans" panose="02000000000000000000" pitchFamily="2" charset="0"/>
                        </a:rPr>
                        <a:t>909 837 459</a:t>
                      </a:r>
                      <a:endParaRPr lang="en-RU" sz="1300">
                        <a:ln>
                          <a:solidFill>
                            <a:schemeClr val="bg1">
                              <a:lumMod val="75000"/>
                            </a:schemeClr>
                          </a:solidFill>
                        </a:ln>
                      </a:endParaRPr>
                    </a:p>
                    <a:p>
                      <a:pPr algn="r"/>
                      <a:endParaRPr lang="en-RU" sz="1300">
                        <a:ln>
                          <a:solidFill>
                            <a:schemeClr val="bg1">
                              <a:lumMod val="75000"/>
                            </a:schemeClr>
                          </a:solidFill>
                        </a:ln>
                      </a:endParaRPr>
                    </a:p>
                  </a:txBody>
                  <a:tcPr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300" b="0">
                          <a:ln>
                            <a:noFill/>
                          </a:ln>
                          <a:solidFill>
                            <a:srgbClr val="102D69"/>
                          </a:solidFill>
                          <a:latin typeface="HSE Sans" panose="02000000000000000000" pitchFamily="2" charset="0"/>
                        </a:rPr>
                        <a:t>900 077</a:t>
                      </a:r>
                      <a:endParaRPr lang="en-RU" sz="1300">
                        <a:ln>
                          <a:solidFill>
                            <a:schemeClr val="bg1">
                              <a:lumMod val="75000"/>
                            </a:schemeClr>
                          </a:solidFill>
                        </a:ln>
                      </a:endParaRPr>
                    </a:p>
                    <a:p>
                      <a:pPr algn="r"/>
                      <a:endParaRPr lang="en-RU" sz="1300">
                        <a:ln>
                          <a:solidFill>
                            <a:schemeClr val="bg1">
                              <a:lumMod val="75000"/>
                            </a:schemeClr>
                          </a:solidFill>
                        </a:ln>
                      </a:endParaRPr>
                    </a:p>
                  </a:txBody>
                  <a:tcPr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76854252"/>
                  </a:ext>
                </a:extLst>
              </a:tr>
              <a:tr h="59867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300" b="0">
                          <a:ln>
                            <a:noFill/>
                          </a:ln>
                          <a:solidFill>
                            <a:srgbClr val="102D69"/>
                          </a:solidFill>
                          <a:latin typeface="HSE Sans" panose="02000000000000000000" pitchFamily="2" charset="0"/>
                        </a:rPr>
                        <a:t>И еще немного показателей</a:t>
                      </a:r>
                      <a:endParaRPr lang="en-RU" sz="1300" b="0">
                        <a:ln>
                          <a:noFill/>
                        </a:ln>
                        <a:solidFill>
                          <a:srgbClr val="102D69"/>
                        </a:solidFill>
                        <a:latin typeface="HSE Sans" panose="02000000000000000000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300" b="0">
                          <a:ln>
                            <a:noFill/>
                          </a:ln>
                          <a:solidFill>
                            <a:srgbClr val="102D69"/>
                          </a:solidFill>
                          <a:latin typeface="HSE Sans" panose="02000000000000000000" pitchFamily="2" charset="0"/>
                        </a:rPr>
                        <a:t>23 324 213</a:t>
                      </a:r>
                      <a:endParaRPr lang="en-RU" sz="1300">
                        <a:ln>
                          <a:solidFill>
                            <a:schemeClr val="bg1">
                              <a:lumMod val="75000"/>
                            </a:schemeClr>
                          </a:solidFill>
                        </a:ln>
                      </a:endParaRPr>
                    </a:p>
                    <a:p>
                      <a:pPr algn="r"/>
                      <a:endParaRPr lang="en-RU" sz="1300">
                        <a:ln>
                          <a:solidFill>
                            <a:schemeClr val="bg1">
                              <a:lumMod val="75000"/>
                            </a:schemeClr>
                          </a:solidFill>
                        </a:ln>
                      </a:endParaRPr>
                    </a:p>
                  </a:txBody>
                  <a:tcPr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300" b="0">
                          <a:ln>
                            <a:noFill/>
                          </a:ln>
                          <a:solidFill>
                            <a:srgbClr val="102D69"/>
                          </a:solidFill>
                          <a:latin typeface="HSE Sans" panose="02000000000000000000" pitchFamily="2" charset="0"/>
                        </a:rPr>
                        <a:t>12 334</a:t>
                      </a:r>
                      <a:endParaRPr lang="en-RU" sz="1300">
                        <a:ln>
                          <a:solidFill>
                            <a:schemeClr val="bg1">
                              <a:lumMod val="75000"/>
                            </a:schemeClr>
                          </a:solidFill>
                        </a:ln>
                      </a:endParaRPr>
                    </a:p>
                    <a:p>
                      <a:pPr algn="r"/>
                      <a:endParaRPr lang="en-RU" sz="1300">
                        <a:ln>
                          <a:solidFill>
                            <a:schemeClr val="bg1">
                              <a:lumMod val="75000"/>
                            </a:schemeClr>
                          </a:solidFill>
                        </a:ln>
                      </a:endParaRPr>
                    </a:p>
                  </a:txBody>
                  <a:tcPr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300" b="0">
                          <a:ln>
                            <a:noFill/>
                          </a:ln>
                          <a:solidFill>
                            <a:srgbClr val="102D69"/>
                          </a:solidFill>
                          <a:latin typeface="HSE Sans" panose="02000000000000000000" pitchFamily="2" charset="0"/>
                        </a:rPr>
                        <a:t>34 567</a:t>
                      </a:r>
                      <a:endParaRPr lang="en-RU" sz="1300">
                        <a:ln>
                          <a:solidFill>
                            <a:schemeClr val="bg1">
                              <a:lumMod val="75000"/>
                            </a:schemeClr>
                          </a:solidFill>
                        </a:ln>
                      </a:endParaRPr>
                    </a:p>
                    <a:p>
                      <a:pPr algn="r"/>
                      <a:endParaRPr lang="en-RU" sz="1300">
                        <a:ln>
                          <a:solidFill>
                            <a:schemeClr val="bg1">
                              <a:lumMod val="75000"/>
                            </a:schemeClr>
                          </a:solidFill>
                        </a:ln>
                      </a:endParaRPr>
                    </a:p>
                  </a:txBody>
                  <a:tcPr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8144885"/>
                  </a:ext>
                </a:extLst>
              </a:tr>
              <a:tr h="59867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300" b="1">
                          <a:ln>
                            <a:noFill/>
                          </a:ln>
                          <a:solidFill>
                            <a:srgbClr val="102D69"/>
                          </a:solidFill>
                          <a:latin typeface="HSE Sans" panose="02000000000000000000" pitchFamily="2" charset="0"/>
                        </a:rPr>
                        <a:t>ИТОГО</a:t>
                      </a:r>
                      <a:endParaRPr lang="en-RU" sz="1000" b="0">
                        <a:ln>
                          <a:noFill/>
                        </a:ln>
                        <a:solidFill>
                          <a:srgbClr val="102D69"/>
                        </a:solidFill>
                        <a:latin typeface="HSE Sans" panose="02000000000000000000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300" b="1">
                          <a:ln>
                            <a:noFill/>
                          </a:ln>
                          <a:solidFill>
                            <a:srgbClr val="102D69"/>
                          </a:solidFill>
                          <a:latin typeface="HSE Sans" panose="02000000000000000000" pitchFamily="2" charset="0"/>
                        </a:rPr>
                        <a:t>75 984 375</a:t>
                      </a:r>
                      <a:endParaRPr lang="en-RU" sz="1300" b="1">
                        <a:ln>
                          <a:solidFill>
                            <a:schemeClr val="bg1">
                              <a:lumMod val="75000"/>
                            </a:schemeClr>
                          </a:solidFill>
                        </a:ln>
                        <a:latin typeface="HSE Sans" panose="02000000000000000000" pitchFamily="2" charset="0"/>
                      </a:endParaRPr>
                    </a:p>
                    <a:p>
                      <a:pPr algn="r"/>
                      <a:endParaRPr lang="en-RU" sz="1300" b="1">
                        <a:ln>
                          <a:solidFill>
                            <a:schemeClr val="bg1">
                              <a:lumMod val="75000"/>
                            </a:schemeClr>
                          </a:solidFill>
                        </a:ln>
                        <a:latin typeface="HSE Sans" panose="02000000000000000000" pitchFamily="2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300" b="1">
                          <a:ln>
                            <a:noFill/>
                          </a:ln>
                          <a:solidFill>
                            <a:srgbClr val="102D69"/>
                          </a:solidFill>
                          <a:latin typeface="HSE Sans" panose="02000000000000000000" pitchFamily="2" charset="0"/>
                        </a:rPr>
                        <a:t>3 984 759 835</a:t>
                      </a:r>
                      <a:endParaRPr lang="en-RU" sz="1300" b="1">
                        <a:ln>
                          <a:solidFill>
                            <a:schemeClr val="bg1">
                              <a:lumMod val="75000"/>
                            </a:schemeClr>
                          </a:solidFill>
                        </a:ln>
                        <a:latin typeface="HSE Sans" panose="02000000000000000000" pitchFamily="2" charset="0"/>
                      </a:endParaRPr>
                    </a:p>
                    <a:p>
                      <a:pPr algn="r"/>
                      <a:endParaRPr lang="en-RU" sz="1300" b="1">
                        <a:ln>
                          <a:solidFill>
                            <a:schemeClr val="bg1">
                              <a:lumMod val="75000"/>
                            </a:schemeClr>
                          </a:solidFill>
                        </a:ln>
                        <a:latin typeface="HSE Sans" panose="02000000000000000000" pitchFamily="2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300" b="1" dirty="0">
                          <a:ln>
                            <a:noFill/>
                          </a:ln>
                          <a:solidFill>
                            <a:srgbClr val="102D69"/>
                          </a:solidFill>
                          <a:latin typeface="HSE Sans" panose="02000000000000000000" pitchFamily="2" charset="0"/>
                        </a:rPr>
                        <a:t>34 785</a:t>
                      </a:r>
                      <a:endParaRPr lang="en-RU" sz="1300" b="1">
                        <a:ln>
                          <a:solidFill>
                            <a:schemeClr val="bg1">
                              <a:lumMod val="75000"/>
                            </a:schemeClr>
                          </a:solidFill>
                        </a:ln>
                        <a:latin typeface="HSE Sans" panose="02000000000000000000" pitchFamily="2" charset="0"/>
                      </a:endParaRPr>
                    </a:p>
                    <a:p>
                      <a:pPr algn="r"/>
                      <a:endParaRPr lang="en-RU" sz="1300" b="1">
                        <a:ln>
                          <a:solidFill>
                            <a:schemeClr val="bg1">
                              <a:lumMod val="75000"/>
                            </a:schemeClr>
                          </a:solidFill>
                        </a:ln>
                        <a:latin typeface="HSE Sans" panose="02000000000000000000" pitchFamily="2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629099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898315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2FF74A83-394A-E64F-B26C-8B288BF617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199" y="464363"/>
            <a:ext cx="448276" cy="448276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208E74D-9D70-3B41-9778-E6E8B05CDF2D}"/>
              </a:ext>
            </a:extLst>
          </p:cNvPr>
          <p:cNvCxnSpPr>
            <a:cxnSpLocks/>
          </p:cNvCxnSpPr>
          <p:nvPr/>
        </p:nvCxnSpPr>
        <p:spPr>
          <a:xfrm>
            <a:off x="329868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9B3484F-8C76-694C-8CD1-F1F8262BD87E}"/>
              </a:ext>
            </a:extLst>
          </p:cNvPr>
          <p:cNvCxnSpPr>
            <a:cxnSpLocks/>
          </p:cNvCxnSpPr>
          <p:nvPr/>
        </p:nvCxnSpPr>
        <p:spPr>
          <a:xfrm>
            <a:off x="609941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571D10A-0DDC-9847-BD1B-712A3C9F3055}"/>
              </a:ext>
            </a:extLst>
          </p:cNvPr>
          <p:cNvCxnSpPr>
            <a:cxnSpLocks/>
          </p:cNvCxnSpPr>
          <p:nvPr/>
        </p:nvCxnSpPr>
        <p:spPr>
          <a:xfrm>
            <a:off x="10277081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8E64125C-F6DE-1F4A-A554-9F1C35EAFB8C}"/>
              </a:ext>
            </a:extLst>
          </p:cNvPr>
          <p:cNvSpPr txBox="1"/>
          <p:nvPr/>
        </p:nvSpPr>
        <p:spPr>
          <a:xfrm>
            <a:off x="10337843" y="497315"/>
            <a:ext cx="6719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32AF94B5-93D7-5247-B727-C7089232F508}" type="slidenum">
              <a:rPr lang="ru-RU" sz="2000" smtClean="0">
                <a:solidFill>
                  <a:srgbClr val="102D69"/>
                </a:solidFill>
                <a:latin typeface="HSE Sans" panose="02000000000000000000" pitchFamily="2" charset="0"/>
              </a:rPr>
              <a:t>26</a:t>
            </a:fld>
            <a:endParaRPr lang="ru-RU" sz="200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2E2D9CC-0CF4-324B-BFF1-AC830802DEEB}"/>
              </a:ext>
            </a:extLst>
          </p:cNvPr>
          <p:cNvCxnSpPr>
            <a:cxnSpLocks/>
          </p:cNvCxnSpPr>
          <p:nvPr/>
        </p:nvCxnSpPr>
        <p:spPr>
          <a:xfrm>
            <a:off x="11643868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044444CA-9D6F-284E-98D3-495FED2BD6B6}"/>
              </a:ext>
            </a:extLst>
          </p:cNvPr>
          <p:cNvSpPr txBox="1"/>
          <p:nvPr/>
        </p:nvSpPr>
        <p:spPr>
          <a:xfrm>
            <a:off x="489975" y="1396903"/>
            <a:ext cx="10132991" cy="830997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r>
              <a:rPr lang="ru-RU" sz="2400">
                <a:solidFill>
                  <a:srgbClr val="102D69"/>
                </a:solidFill>
                <a:latin typeface="HSE Sans" panose="02000000000000000000" pitchFamily="2" charset="0"/>
              </a:rPr>
              <a:t>Дополнительная </a:t>
            </a:r>
            <a:br>
              <a:rPr lang="ru-RU" sz="2400">
                <a:solidFill>
                  <a:srgbClr val="102D69"/>
                </a:solidFill>
                <a:latin typeface="HSE Sans" panose="02000000000000000000" pitchFamily="2" charset="0"/>
              </a:rPr>
            </a:br>
            <a:r>
              <a:rPr lang="ru-RU" sz="2400">
                <a:solidFill>
                  <a:srgbClr val="102D69"/>
                </a:solidFill>
                <a:latin typeface="HSE Sans" panose="02000000000000000000" pitchFamily="2" charset="0"/>
              </a:rPr>
              <a:t>цветовая гамма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D8FC5D1-C06C-E849-9E8B-5E67DDC48923}"/>
              </a:ext>
            </a:extLst>
          </p:cNvPr>
          <p:cNvSpPr txBox="1"/>
          <p:nvPr/>
        </p:nvSpPr>
        <p:spPr>
          <a:xfrm>
            <a:off x="517199" y="2367263"/>
            <a:ext cx="2808710" cy="1692771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r>
              <a:rPr lang="ru-RU" sz="1300" dirty="0">
                <a:latin typeface="HSE Sans" panose="02000000000000000000" pitchFamily="2" charset="0"/>
              </a:rPr>
              <a:t>Для оформления графиков, таблиц, диаграмм могут потребоваться дополнительные цвета и вы совершенно правы, задавая вопрос, какие цвета использовать и где их взять. Мы предлагаем использовать палитру цветов Вышки для этих целей.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A83BFAB-DEA4-5E45-92C4-E5AF0FE3E415}"/>
              </a:ext>
            </a:extLst>
          </p:cNvPr>
          <p:cNvSpPr/>
          <p:nvPr/>
        </p:nvSpPr>
        <p:spPr>
          <a:xfrm>
            <a:off x="5392982" y="1539363"/>
            <a:ext cx="830997" cy="830997"/>
          </a:xfrm>
          <a:prstGeom prst="ellipse">
            <a:avLst/>
          </a:prstGeom>
          <a:solidFill>
            <a:srgbClr val="0E2D69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6DE0A4AB-A313-3D40-B5AD-E5C8DC95DB74}"/>
              </a:ext>
            </a:extLst>
          </p:cNvPr>
          <p:cNvSpPr/>
          <p:nvPr/>
        </p:nvSpPr>
        <p:spPr>
          <a:xfrm>
            <a:off x="6742925" y="1539363"/>
            <a:ext cx="830997" cy="830997"/>
          </a:xfrm>
          <a:prstGeom prst="ellipse">
            <a:avLst/>
          </a:prstGeom>
          <a:solidFill>
            <a:srgbClr val="234A9B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378E7781-F2DE-D74E-9B7F-C8C6D0D61522}"/>
              </a:ext>
            </a:extLst>
          </p:cNvPr>
          <p:cNvSpPr/>
          <p:nvPr/>
        </p:nvSpPr>
        <p:spPr>
          <a:xfrm>
            <a:off x="8092868" y="1539363"/>
            <a:ext cx="830997" cy="830997"/>
          </a:xfrm>
          <a:prstGeom prst="ellipse">
            <a:avLst/>
          </a:prstGeom>
          <a:solidFill>
            <a:srgbClr val="11A0D7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47827DCE-02F9-5143-BDEA-B106C5917739}"/>
              </a:ext>
            </a:extLst>
          </p:cNvPr>
          <p:cNvSpPr/>
          <p:nvPr/>
        </p:nvSpPr>
        <p:spPr>
          <a:xfrm>
            <a:off x="9442811" y="1539363"/>
            <a:ext cx="830997" cy="830997"/>
          </a:xfrm>
          <a:prstGeom prst="ellipse">
            <a:avLst/>
          </a:prstGeom>
          <a:solidFill>
            <a:srgbClr val="029C63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13482E6-4D29-2A46-BB3E-589A6F246F89}"/>
              </a:ext>
            </a:extLst>
          </p:cNvPr>
          <p:cNvSpPr/>
          <p:nvPr/>
        </p:nvSpPr>
        <p:spPr>
          <a:xfrm>
            <a:off x="10792754" y="1539363"/>
            <a:ext cx="830997" cy="830997"/>
          </a:xfrm>
          <a:prstGeom prst="ellipse">
            <a:avLst/>
          </a:prstGeom>
          <a:solidFill>
            <a:srgbClr val="EB681F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C51925AB-6C21-5A46-9F9B-1CA8099188A8}"/>
              </a:ext>
            </a:extLst>
          </p:cNvPr>
          <p:cNvSpPr/>
          <p:nvPr/>
        </p:nvSpPr>
        <p:spPr>
          <a:xfrm>
            <a:off x="5392982" y="2800272"/>
            <a:ext cx="830997" cy="830997"/>
          </a:xfrm>
          <a:prstGeom prst="ellipse">
            <a:avLst/>
          </a:prstGeom>
          <a:solidFill>
            <a:srgbClr val="7D4EBA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E02F69A0-A988-4242-A9E8-880848B00B03}"/>
              </a:ext>
            </a:extLst>
          </p:cNvPr>
          <p:cNvSpPr/>
          <p:nvPr/>
        </p:nvSpPr>
        <p:spPr>
          <a:xfrm>
            <a:off x="6742925" y="2800272"/>
            <a:ext cx="830997" cy="830997"/>
          </a:xfrm>
          <a:prstGeom prst="ellipse">
            <a:avLst/>
          </a:prstGeom>
          <a:solidFill>
            <a:srgbClr val="E61F3D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5A6A957B-BB32-3240-89BD-33052ADA9ABF}"/>
              </a:ext>
            </a:extLst>
          </p:cNvPr>
          <p:cNvSpPr/>
          <p:nvPr/>
        </p:nvSpPr>
        <p:spPr>
          <a:xfrm>
            <a:off x="8092868" y="2800272"/>
            <a:ext cx="830997" cy="830997"/>
          </a:xfrm>
          <a:prstGeom prst="ellipse">
            <a:avLst/>
          </a:prstGeom>
          <a:solidFill>
            <a:srgbClr val="FBBA00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BAE87591-F9D6-6344-9807-0B35DF0B2062}"/>
              </a:ext>
            </a:extLst>
          </p:cNvPr>
          <p:cNvSpPr/>
          <p:nvPr/>
        </p:nvSpPr>
        <p:spPr>
          <a:xfrm>
            <a:off x="9442811" y="2800272"/>
            <a:ext cx="830997" cy="830997"/>
          </a:xfrm>
          <a:prstGeom prst="ellipse">
            <a:avLst/>
          </a:prstGeom>
          <a:solidFill>
            <a:srgbClr val="7DA0D3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8769F254-2DAF-F84D-832D-24A3D0003AAB}"/>
              </a:ext>
            </a:extLst>
          </p:cNvPr>
          <p:cNvSpPr/>
          <p:nvPr/>
        </p:nvSpPr>
        <p:spPr>
          <a:xfrm>
            <a:off x="10792754" y="2800272"/>
            <a:ext cx="830997" cy="830997"/>
          </a:xfrm>
          <a:prstGeom prst="ellipse">
            <a:avLst/>
          </a:prstGeom>
          <a:solidFill>
            <a:srgbClr val="47A0A0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121E739E-B51D-C142-BDEB-28AD4BA9CA01}"/>
              </a:ext>
            </a:extLst>
          </p:cNvPr>
          <p:cNvSpPr/>
          <p:nvPr/>
        </p:nvSpPr>
        <p:spPr>
          <a:xfrm>
            <a:off x="5392982" y="4061182"/>
            <a:ext cx="830997" cy="830997"/>
          </a:xfrm>
          <a:prstGeom prst="ellipse">
            <a:avLst/>
          </a:prstGeom>
          <a:solidFill>
            <a:srgbClr val="EB8C3C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8F99637E-2D27-9242-AFF4-A09F1DDC431E}"/>
              </a:ext>
            </a:extLst>
          </p:cNvPr>
          <p:cNvSpPr/>
          <p:nvPr/>
        </p:nvSpPr>
        <p:spPr>
          <a:xfrm>
            <a:off x="6742925" y="4061182"/>
            <a:ext cx="830997" cy="830997"/>
          </a:xfrm>
          <a:prstGeom prst="ellipse">
            <a:avLst/>
          </a:prstGeom>
          <a:solidFill>
            <a:srgbClr val="96628C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D3F586A1-643C-B345-9ADE-799A215A0217}"/>
              </a:ext>
            </a:extLst>
          </p:cNvPr>
          <p:cNvSpPr/>
          <p:nvPr/>
        </p:nvSpPr>
        <p:spPr>
          <a:xfrm>
            <a:off x="8092868" y="4061182"/>
            <a:ext cx="830997" cy="830997"/>
          </a:xfrm>
          <a:prstGeom prst="ellipse">
            <a:avLst/>
          </a:prstGeom>
          <a:solidFill>
            <a:srgbClr val="CD5A5A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D1DFB083-9056-1444-9A0D-2C325BC82455}"/>
              </a:ext>
            </a:extLst>
          </p:cNvPr>
          <p:cNvSpPr/>
          <p:nvPr/>
        </p:nvSpPr>
        <p:spPr>
          <a:xfrm>
            <a:off x="9442811" y="4061182"/>
            <a:ext cx="830997" cy="830997"/>
          </a:xfrm>
          <a:prstGeom prst="ellipse">
            <a:avLst/>
          </a:prstGeom>
          <a:solidFill>
            <a:srgbClr val="FFD746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F34B6D0A-E0DA-6544-B438-0448F952579B}"/>
              </a:ext>
            </a:extLst>
          </p:cNvPr>
          <p:cNvSpPr/>
          <p:nvPr/>
        </p:nvSpPr>
        <p:spPr>
          <a:xfrm>
            <a:off x="10792754" y="4061182"/>
            <a:ext cx="830997" cy="830997"/>
          </a:xfrm>
          <a:prstGeom prst="ellipse">
            <a:avLst/>
          </a:prstGeom>
          <a:solidFill>
            <a:srgbClr val="CDDDF0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9A0ADF3E-E144-3748-847C-21566C272BC7}"/>
              </a:ext>
            </a:extLst>
          </p:cNvPr>
          <p:cNvSpPr/>
          <p:nvPr/>
        </p:nvSpPr>
        <p:spPr>
          <a:xfrm>
            <a:off x="5392982" y="5341342"/>
            <a:ext cx="830997" cy="830997"/>
          </a:xfrm>
          <a:prstGeom prst="ellipse">
            <a:avLst/>
          </a:prstGeom>
          <a:solidFill>
            <a:srgbClr val="D7EBB4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EB345C75-AE5D-2640-AA19-BA885DDC38A2}"/>
              </a:ext>
            </a:extLst>
          </p:cNvPr>
          <p:cNvSpPr/>
          <p:nvPr/>
        </p:nvSpPr>
        <p:spPr>
          <a:xfrm>
            <a:off x="6742925" y="5341342"/>
            <a:ext cx="830997" cy="830997"/>
          </a:xfrm>
          <a:prstGeom prst="ellipse">
            <a:avLst/>
          </a:prstGeom>
          <a:solidFill>
            <a:srgbClr val="FFDC9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6F2F2A4F-FBE1-7149-9E3D-BFEB7D66D50D}"/>
              </a:ext>
            </a:extLst>
          </p:cNvPr>
          <p:cNvSpPr/>
          <p:nvPr/>
        </p:nvSpPr>
        <p:spPr>
          <a:xfrm>
            <a:off x="8092868" y="5341342"/>
            <a:ext cx="830997" cy="830997"/>
          </a:xfrm>
          <a:prstGeom prst="ellipse">
            <a:avLst/>
          </a:prstGeom>
          <a:solidFill>
            <a:srgbClr val="D7C3F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61E3DF2C-C678-544A-9859-37315568A0F1}"/>
              </a:ext>
            </a:extLst>
          </p:cNvPr>
          <p:cNvSpPr/>
          <p:nvPr/>
        </p:nvSpPr>
        <p:spPr>
          <a:xfrm>
            <a:off x="9442811" y="5341342"/>
            <a:ext cx="830997" cy="830997"/>
          </a:xfrm>
          <a:prstGeom prst="ellipse">
            <a:avLst/>
          </a:prstGeom>
          <a:solidFill>
            <a:srgbClr val="F6C3C3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DE4896C9-4AB9-D643-B3ED-7FAD81A68D76}"/>
              </a:ext>
            </a:extLst>
          </p:cNvPr>
          <p:cNvSpPr/>
          <p:nvPr/>
        </p:nvSpPr>
        <p:spPr>
          <a:xfrm>
            <a:off x="10792754" y="5341342"/>
            <a:ext cx="830997" cy="830997"/>
          </a:xfrm>
          <a:prstGeom prst="ellipse">
            <a:avLst/>
          </a:prstGeom>
          <a:solidFill>
            <a:srgbClr val="FFF07D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EC66643-1ABC-3D4D-9BCC-76A74AE83A92}"/>
              </a:ext>
            </a:extLst>
          </p:cNvPr>
          <p:cNvSpPr txBox="1"/>
          <p:nvPr/>
        </p:nvSpPr>
        <p:spPr>
          <a:xfrm>
            <a:off x="1057816" y="497315"/>
            <a:ext cx="23467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000" dirty="0">
                <a:latin typeface="HSE Sans" panose="02000000000000000000" pitchFamily="2" charset="0"/>
              </a:rPr>
              <a:t>Название подразделения</a:t>
            </a:r>
            <a:br>
              <a:rPr lang="ru-RU" sz="1000" dirty="0">
                <a:latin typeface="HSE Sans" panose="02000000000000000000" pitchFamily="2" charset="0"/>
              </a:rPr>
            </a:br>
            <a:r>
              <a:rPr lang="ru-RU" sz="1000" dirty="0">
                <a:latin typeface="HSE Sans" panose="02000000000000000000" pitchFamily="2" charset="0"/>
              </a:rPr>
              <a:t>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D5912A7-8DCC-AF4C-82B2-7283ED0B4053}"/>
              </a:ext>
            </a:extLst>
          </p:cNvPr>
          <p:cNvSpPr txBox="1"/>
          <p:nvPr/>
        </p:nvSpPr>
        <p:spPr>
          <a:xfrm>
            <a:off x="3365627" y="497315"/>
            <a:ext cx="23467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000" dirty="0">
                <a:latin typeface="HSE Sans" panose="02000000000000000000" pitchFamily="2" charset="0"/>
              </a:rPr>
              <a:t>Название презентации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B16C3C5-5235-EC47-85FA-7C1895E625F8}"/>
              </a:ext>
            </a:extLst>
          </p:cNvPr>
          <p:cNvSpPr txBox="1"/>
          <p:nvPr/>
        </p:nvSpPr>
        <p:spPr>
          <a:xfrm>
            <a:off x="6158118" y="497315"/>
            <a:ext cx="23467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000" dirty="0">
                <a:latin typeface="HSE Sans" panose="02000000000000000000" pitchFamily="2" charset="0"/>
              </a:rPr>
              <a:t>Название раздела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91087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2FFBD88B-BF2A-8F44-B648-677BB7D9750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D6DFA47-ACB8-5246-AC9C-19D438CF658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9A5DD86-C5F3-5843-B60F-AC26E1B1622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060AA73-8574-054A-B94B-1EAA5FAB0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5E7B9744-FF5D-DB4B-8DCD-FF4C0C57287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ru-RU" dirty="0"/>
              <a:t>Для оформления графиков, таблиц, диаграмм могут потребоваться дополнительные цвета и вы совершенно правы, задавая вопрос, какие цвета использовать и где их взять. Мы предлагаем использовать палитру цветов Вышки для этих целей.</a:t>
            </a: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B4F67C03-69F9-1545-97DC-7A7E8768ADC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ru-RU"/>
          </a:p>
        </p:txBody>
      </p:sp>
      <p:graphicFrame>
        <p:nvGraphicFramePr>
          <p:cNvPr id="9" name="Chart 1">
            <a:extLst>
              <a:ext uri="{FF2B5EF4-FFF2-40B4-BE49-F238E27FC236}">
                <a16:creationId xmlns:a16="http://schemas.microsoft.com/office/drawing/2014/main" id="{022D589A-AE6E-0148-B445-EEFA833B448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93250265"/>
              </p:ext>
            </p:extLst>
          </p:nvPr>
        </p:nvGraphicFramePr>
        <p:xfrm>
          <a:off x="5443267" y="1478263"/>
          <a:ext cx="6197871" cy="47414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4897234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D00C4599-D949-6249-9062-C77D6421653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E61ED2D-36DC-AE46-9981-A638C91D8A8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9B2072AC-9151-194C-B908-9F4F2D9B425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0D6A4FAF-EC6A-C648-997B-399BE9C4A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0CC1D1D6-ED62-E74A-9164-8665C274294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ru-RU" dirty="0"/>
              <a:t>Для оформления графиков, таблиц, диаграмм могут потребоваться дополнительные цвета и вы совершенно правы, задавая вопрос, какие цвета использовать и где их взять. Мы предлагаем использовать палитру цветов Вышки для этих целей.</a:t>
            </a: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33DA4FC2-5228-4246-AAA9-98E8805877A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ru-RU"/>
          </a:p>
        </p:txBody>
      </p:sp>
      <p:graphicFrame>
        <p:nvGraphicFramePr>
          <p:cNvPr id="10" name="Chart 2">
            <a:extLst>
              <a:ext uri="{FF2B5EF4-FFF2-40B4-BE49-F238E27FC236}">
                <a16:creationId xmlns:a16="http://schemas.microsoft.com/office/drawing/2014/main" id="{C6004EA5-C3A3-F640-818F-605E421A808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15499959"/>
              </p:ext>
            </p:extLst>
          </p:nvPr>
        </p:nvGraphicFramePr>
        <p:xfrm>
          <a:off x="5382882" y="1491751"/>
          <a:ext cx="6203707" cy="47820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3859352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FBBEC88F-6906-354A-A295-B901540E38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D7B27E3-403D-0A44-820A-E9497129669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9DC373F-6B5B-D34B-88FC-10A379931FC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A9136B00-8ADB-0C43-B3A0-0D2A6264D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FA515058-8F19-BC4F-8C77-159E5910F8D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ru-RU" dirty="0"/>
              <a:t>Диаграммы и графики можно делать с использованием паттернов, которые доступны в </a:t>
            </a:r>
            <a:r>
              <a:rPr lang="en-GB" dirty="0"/>
              <a:t>Power Point, </a:t>
            </a:r>
            <a:r>
              <a:rPr lang="ru-RU" dirty="0"/>
              <a:t>главное не переборщить с украшательством. Для заливки можно выбрать основной темно-синий цвет и дополнительный синий.</a:t>
            </a: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33B9F0BA-3D71-034B-9EF0-4C4758E86F3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ru-RU"/>
          </a:p>
        </p:txBody>
      </p:sp>
      <p:graphicFrame>
        <p:nvGraphicFramePr>
          <p:cNvPr id="9" name="Chart 2">
            <a:extLst>
              <a:ext uri="{FF2B5EF4-FFF2-40B4-BE49-F238E27FC236}">
                <a16:creationId xmlns:a16="http://schemas.microsoft.com/office/drawing/2014/main" id="{7C5B2B87-83A4-4F43-9C22-8B3D1106CA3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80374232"/>
              </p:ext>
            </p:extLst>
          </p:nvPr>
        </p:nvGraphicFramePr>
        <p:xfrm>
          <a:off x="5365630" y="1491751"/>
          <a:ext cx="6220960" cy="47820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782184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7AC8064E-5791-204C-B92F-A018279494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0904"/>
            <a:ext cx="2070100" cy="415925"/>
          </a:xfrm>
        </p:spPr>
        <p:txBody>
          <a:bodyPr/>
          <a:lstStyle/>
          <a:p>
            <a:r>
              <a:rPr lang="ru-RU" dirty="0"/>
              <a:t>Магистерская программа </a:t>
            </a:r>
            <a:r>
              <a:rPr lang="en-US" dirty="0"/>
              <a:t>”</a:t>
            </a:r>
            <a:r>
              <a:rPr lang="ru-RU" dirty="0"/>
              <a:t>Интеллектуальный анализ данных</a:t>
            </a:r>
            <a:r>
              <a:rPr lang="en-US" dirty="0"/>
              <a:t>”</a:t>
            </a:r>
            <a:endParaRPr lang="ru-RU" dirty="0"/>
          </a:p>
          <a:p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7B3E517-ED8B-0241-AB87-BE49B315EEB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 dirty="0"/>
              <a:t>Конкретная задача</a:t>
            </a:r>
          </a:p>
        </p:txBody>
      </p:sp>
      <p:sp>
        <p:nvSpPr>
          <p:cNvPr id="8" name="Текст 3">
            <a:extLst>
              <a:ext uri="{FF2B5EF4-FFF2-40B4-BE49-F238E27FC236}">
                <a16:creationId xmlns:a16="http://schemas.microsoft.com/office/drawing/2014/main" id="{378155C5-C1E4-7ECF-856E-968CF9D607E2}"/>
              </a:ext>
            </a:extLst>
          </p:cNvPr>
          <p:cNvSpPr txBox="1">
            <a:spLocks/>
          </p:cNvSpPr>
          <p:nvPr/>
        </p:nvSpPr>
        <p:spPr>
          <a:xfrm>
            <a:off x="585897" y="2379663"/>
            <a:ext cx="9520211" cy="339323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Провести </a:t>
            </a:r>
            <a:r>
              <a:rPr lang="ru-RU" dirty="0" smtClean="0"/>
              <a:t>обзор </a:t>
            </a:r>
            <a:r>
              <a:rPr lang="ru-RU" dirty="0"/>
              <a:t>существующих популярных алгоритмов прогнозирования временных </a:t>
            </a:r>
            <a:r>
              <a:rPr lang="ru-RU" dirty="0" smtClean="0"/>
              <a:t>рядов, выбрать лучшие</a:t>
            </a:r>
          </a:p>
          <a:p>
            <a:r>
              <a:rPr lang="ru-RU" dirty="0" smtClean="0"/>
              <a:t>Выбрать и зафиксировать данные, метрики и условия экспериментов</a:t>
            </a:r>
          </a:p>
          <a:p>
            <a:r>
              <a:rPr lang="ru-RU" dirty="0" smtClean="0"/>
              <a:t>Реализовать несколько вариантов </a:t>
            </a:r>
            <a:r>
              <a:rPr lang="en-US" dirty="0" smtClean="0"/>
              <a:t>RNN, </a:t>
            </a:r>
            <a:r>
              <a:rPr lang="ru-RU" dirty="0" smtClean="0"/>
              <a:t>попробовать модификации</a:t>
            </a:r>
          </a:p>
          <a:p>
            <a:r>
              <a:rPr lang="ru-RU" dirty="0" smtClean="0"/>
              <a:t>Провести сравнение существующих решений с собственными реализациями, сделать выводы</a:t>
            </a:r>
            <a:endParaRPr lang="ru-RU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E0D4DE4-C1B1-2B7D-D240-2CBFC5FD9E2F}"/>
              </a:ext>
            </a:extLst>
          </p:cNvPr>
          <p:cNvSpPr txBox="1"/>
          <p:nvPr/>
        </p:nvSpPr>
        <p:spPr>
          <a:xfrm>
            <a:off x="585897" y="1447790"/>
            <a:ext cx="591059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ru-RU" sz="4000" dirty="0" smtClean="0">
                <a:latin typeface="HSE Sans" panose="02000000000000000000" pitchFamily="2" charset="0"/>
              </a:rPr>
              <a:t>Поставленные задачи</a:t>
            </a:r>
            <a:endParaRPr lang="ru-RU" sz="4000" dirty="0">
              <a:latin typeface="HSE Sans" panose="02000000000000000000" pitchFamily="2" charset="0"/>
            </a:endParaRPr>
          </a:p>
        </p:txBody>
      </p:sp>
      <p:sp>
        <p:nvSpPr>
          <p:cNvPr id="9" name="Текст 2">
            <a:extLst>
              <a:ext uri="{FF2B5EF4-FFF2-40B4-BE49-F238E27FC236}">
                <a16:creationId xmlns:a16="http://schemas.microsoft.com/office/drawing/2014/main" id="{C5A111DD-C00C-2D48-9F7A-4E23C5BA0C6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2" y="548720"/>
            <a:ext cx="2361346" cy="408109"/>
          </a:xfrm>
        </p:spPr>
        <p:txBody>
          <a:bodyPr/>
          <a:lstStyle/>
          <a:p>
            <a:r>
              <a:rPr lang="ru-RU" dirty="0"/>
              <a:t>Прогнозирование временных рядов</a:t>
            </a:r>
            <a:br>
              <a:rPr lang="ru-RU" dirty="0"/>
            </a:br>
            <a:r>
              <a:rPr lang="ru-RU" dirty="0"/>
              <a:t>с помощью рекуррентных нейронных сетей</a:t>
            </a:r>
          </a:p>
        </p:txBody>
      </p:sp>
    </p:spTree>
    <p:extLst>
      <p:ext uri="{BB962C8B-B14F-4D97-AF65-F5344CB8AC3E}">
        <p14:creationId xmlns:p14="http://schemas.microsoft.com/office/powerpoint/2010/main" val="2852006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7AC8064E-5791-204C-B92F-A018279494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0904"/>
            <a:ext cx="2070100" cy="415925"/>
          </a:xfrm>
        </p:spPr>
        <p:txBody>
          <a:bodyPr/>
          <a:lstStyle/>
          <a:p>
            <a:r>
              <a:rPr lang="ru-RU" dirty="0"/>
              <a:t>Магистерская программа </a:t>
            </a:r>
            <a:r>
              <a:rPr lang="en-US" dirty="0"/>
              <a:t>”</a:t>
            </a:r>
            <a:r>
              <a:rPr lang="ru-RU" dirty="0"/>
              <a:t>Интеллектуальный анализ данных</a:t>
            </a:r>
            <a:r>
              <a:rPr lang="en-US" dirty="0"/>
              <a:t>”</a:t>
            </a:r>
            <a:endParaRPr lang="ru-RU" dirty="0"/>
          </a:p>
          <a:p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7B3E517-ED8B-0241-AB87-BE49B315EEB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 dirty="0"/>
              <a:t>Известные подходы к решению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E0D4DE4-C1B1-2B7D-D240-2CBFC5FD9E2F}"/>
              </a:ext>
            </a:extLst>
          </p:cNvPr>
          <p:cNvSpPr txBox="1"/>
          <p:nvPr/>
        </p:nvSpPr>
        <p:spPr>
          <a:xfrm>
            <a:off x="585897" y="1447790"/>
            <a:ext cx="741741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ru-RU" sz="4000" dirty="0" smtClean="0">
                <a:latin typeface="HSE Sans" panose="02000000000000000000" pitchFamily="2" charset="0"/>
              </a:rPr>
              <a:t>Обзор литературы</a:t>
            </a:r>
            <a:r>
              <a:rPr lang="en-US" sz="4000" dirty="0" smtClean="0">
                <a:latin typeface="HSE Sans" panose="02000000000000000000" pitchFamily="2" charset="0"/>
              </a:rPr>
              <a:t>: </a:t>
            </a:r>
            <a:r>
              <a:rPr lang="ru-RU" sz="4000" dirty="0" smtClean="0">
                <a:latin typeface="HSE Sans" panose="02000000000000000000" pitchFamily="2" charset="0"/>
              </a:rPr>
              <a:t>данные</a:t>
            </a:r>
            <a:endParaRPr lang="ru-RU" sz="4000" dirty="0">
              <a:latin typeface="HSE Sans" panose="02000000000000000000" pitchFamily="2" charset="0"/>
            </a:endParaRPr>
          </a:p>
        </p:txBody>
      </p:sp>
      <p:sp>
        <p:nvSpPr>
          <p:cNvPr id="9" name="Текст 2">
            <a:extLst>
              <a:ext uri="{FF2B5EF4-FFF2-40B4-BE49-F238E27FC236}">
                <a16:creationId xmlns:a16="http://schemas.microsoft.com/office/drawing/2014/main" id="{C5A111DD-C00C-2D48-9F7A-4E23C5BA0C6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3" y="549275"/>
            <a:ext cx="2370137" cy="407988"/>
          </a:xfrm>
        </p:spPr>
        <p:txBody>
          <a:bodyPr/>
          <a:lstStyle/>
          <a:p>
            <a:r>
              <a:rPr lang="ru-RU" dirty="0"/>
              <a:t>Прогнозирование временных рядов</a:t>
            </a:r>
            <a:br>
              <a:rPr lang="ru-RU" dirty="0"/>
            </a:br>
            <a:r>
              <a:rPr lang="ru-RU" dirty="0"/>
              <a:t>с помощью рекуррентных нейронных сетей</a:t>
            </a:r>
          </a:p>
        </p:txBody>
      </p:sp>
      <p:pic>
        <p:nvPicPr>
          <p:cNvPr id="7" name="Рисунок 6"/>
          <p:cNvPicPr/>
          <p:nvPr/>
        </p:nvPicPr>
        <p:blipFill>
          <a:blip r:embed="rId3"/>
          <a:stretch>
            <a:fillRect/>
          </a:stretch>
        </p:blipFill>
        <p:spPr>
          <a:xfrm>
            <a:off x="3055932" y="2155676"/>
            <a:ext cx="8459085" cy="265960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Прямоугольник 2"/>
              <p:cNvSpPr/>
              <p:nvPr/>
            </p:nvSpPr>
            <p:spPr>
              <a:xfrm>
                <a:off x="3727725" y="4884320"/>
                <a:ext cx="2532167" cy="36990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b="1" i="1">
                          <a:latin typeface="Cambria Math" panose="02040503050406030204" pitchFamily="18" charset="0"/>
                        </a:rPr>
                        <m:t>𝑭</m:t>
                      </m:r>
                      <m:d>
                        <m:dPr>
                          <m:ctrlPr>
                            <a:rPr lang="ru-RU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u-RU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b="1" i="1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e>
                            <m:sub>
                              <m:r>
                                <a:rPr lang="ru-RU" b="1" i="1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  <m:r>
                                <a:rPr lang="ru-RU" b="1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ru-RU" b="1" i="1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e>
                      </m:d>
                      <m:r>
                        <a:rPr lang="ru-RU" b="1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ru-RU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b="1" i="1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r>
                            <a:rPr lang="ru-RU" b="1" i="1"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r>
                        <a:rPr lang="ru-RU" b="1" i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ru-RU" b="1" i="1">
                          <a:latin typeface="Cambria Math" panose="02040503050406030204" pitchFamily="18" charset="0"/>
                        </a:rPr>
                        <m:t>𝒊</m:t>
                      </m:r>
                      <m:r>
                        <a:rPr lang="ru-RU" b="1" i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ru-RU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ru-RU" b="1" i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ru-RU" b="1" i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ru-RU" b="1" i="1">
                              <a:latin typeface="Cambria Math" panose="02040503050406030204" pitchFamily="18" charset="0"/>
                            </a:rPr>
                            <m:t>𝒎</m:t>
                          </m:r>
                        </m:e>
                      </m:acc>
                    </m:oMath>
                  </m:oMathPara>
                </a14:m>
                <a:endParaRPr lang="ru-RU" b="1" dirty="0"/>
              </a:p>
            </p:txBody>
          </p:sp>
        </mc:Choice>
        <mc:Fallback xmlns="">
          <p:sp>
            <p:nvSpPr>
              <p:cNvPr id="3" name="Прямоугольник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7725" y="4884320"/>
                <a:ext cx="2532167" cy="369909"/>
              </a:xfrm>
              <a:prstGeom prst="rect">
                <a:avLst/>
              </a:prstGeom>
              <a:blipFill>
                <a:blip r:embed="rId4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Прямоугольник 4"/>
              <p:cNvSpPr/>
              <p:nvPr/>
            </p:nvSpPr>
            <p:spPr>
              <a:xfrm>
                <a:off x="3727725" y="5473512"/>
                <a:ext cx="223080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b="1" i="1" smtClean="0">
                          <a:latin typeface="Cambria Math" panose="02040503050406030204" pitchFamily="18" charset="0"/>
                        </a:rPr>
                        <m:t>𝑭</m:t>
                      </m:r>
                      <m:d>
                        <m:dPr>
                          <m:ctrlPr>
                            <a:rPr lang="ru-RU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u-RU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b="1" i="1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e>
                            <m:sub>
                              <m:r>
                                <a:rPr lang="ru-RU" b="1" i="1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  <m:r>
                                <a:rPr lang="ru-RU" b="1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ru-RU" b="1" i="1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e>
                      </m:d>
                      <m:r>
                        <a:rPr lang="ru-RU" b="1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ru-RU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b="1" i="1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r>
                            <a:rPr lang="ru-RU" b="1" i="1"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ru-RU" b="1" i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ru-RU" b="1" i="1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ru-RU" b="1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ru-RU" b="1" i="0">
                              <a:latin typeface="Cambria Math" panose="02040503050406030204" pitchFamily="18" charset="0"/>
                            </a:rPr>
                            <m:t>𝟏𝟐</m:t>
                          </m:r>
                          <m:r>
                            <a:rPr lang="ru-RU" b="1" i="1"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</m:sSub>
                    </m:oMath>
                  </m:oMathPara>
                </a14:m>
                <a:endParaRPr lang="ru-RU" b="1" dirty="0"/>
              </a:p>
            </p:txBody>
          </p:sp>
        </mc:Choice>
        <mc:Fallback xmlns="">
          <p:sp>
            <p:nvSpPr>
              <p:cNvPr id="5" name="Прямоугольник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7725" y="5473512"/>
                <a:ext cx="2230802" cy="369332"/>
              </a:xfrm>
              <a:prstGeom prst="rect">
                <a:avLst/>
              </a:prstGeom>
              <a:blipFill>
                <a:blip r:embed="rId5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/>
              <p:cNvSpPr/>
              <p:nvPr/>
            </p:nvSpPr>
            <p:spPr>
              <a:xfrm>
                <a:off x="5958527" y="5473512"/>
                <a:ext cx="236398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b="1" i="1">
                          <a:latin typeface="Cambria Math" panose="02040503050406030204" pitchFamily="18" charset="0"/>
                        </a:rPr>
                        <m:t>𝟏𝟐</m:t>
                      </m:r>
                      <m:d>
                        <m:dPr>
                          <m:ctrlPr>
                            <a:rPr lang="ru-RU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b="1" i="1"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ru-RU" b="1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ru-RU" b="1" i="0"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ru-RU" b="1" i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ru-RU" b="1" i="1">
                          <a:latin typeface="Cambria Math" panose="02040503050406030204" pitchFamily="18" charset="0"/>
                        </a:rPr>
                        <m:t>𝒊</m:t>
                      </m:r>
                      <m:r>
                        <a:rPr lang="ru-RU" b="1" i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ru-RU" b="1" i="0">
                          <a:latin typeface="Cambria Math" panose="02040503050406030204" pitchFamily="18" charset="0"/>
                        </a:rPr>
                        <m:t>𝟏𝟐</m:t>
                      </m:r>
                      <m:r>
                        <a:rPr lang="ru-RU" b="1" i="1">
                          <a:latin typeface="Cambria Math" panose="02040503050406030204" pitchFamily="18" charset="0"/>
                        </a:rPr>
                        <m:t>𝒌</m:t>
                      </m:r>
                    </m:oMath>
                  </m:oMathPara>
                </a14:m>
                <a:endParaRPr lang="ru-RU" b="1" dirty="0"/>
              </a:p>
            </p:txBody>
          </p:sp>
        </mc:Choice>
        <mc:Fallback xmlns="">
          <p:sp>
            <p:nvSpPr>
              <p:cNvPr id="6" name="Прямоугольник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8527" y="5473512"/>
                <a:ext cx="2363980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Текст 3">
            <a:extLst>
              <a:ext uri="{FF2B5EF4-FFF2-40B4-BE49-F238E27FC236}">
                <a16:creationId xmlns:a16="http://schemas.microsoft.com/office/drawing/2014/main" id="{378155C5-C1E4-7ECF-856E-968CF9D607E2}"/>
              </a:ext>
            </a:extLst>
          </p:cNvPr>
          <p:cNvSpPr txBox="1">
            <a:spLocks/>
          </p:cNvSpPr>
          <p:nvPr/>
        </p:nvSpPr>
        <p:spPr>
          <a:xfrm>
            <a:off x="585897" y="3251160"/>
            <a:ext cx="2125772" cy="46864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/>
              <a:t>M4 Dataset:</a:t>
            </a:r>
            <a:endParaRPr lang="ru-RU" dirty="0"/>
          </a:p>
        </p:txBody>
      </p:sp>
      <p:sp>
        <p:nvSpPr>
          <p:cNvPr id="13" name="Текст 3">
            <a:extLst>
              <a:ext uri="{FF2B5EF4-FFF2-40B4-BE49-F238E27FC236}">
                <a16:creationId xmlns:a16="http://schemas.microsoft.com/office/drawing/2014/main" id="{378155C5-C1E4-7ECF-856E-968CF9D607E2}"/>
              </a:ext>
            </a:extLst>
          </p:cNvPr>
          <p:cNvSpPr txBox="1">
            <a:spLocks/>
          </p:cNvSpPr>
          <p:nvPr/>
        </p:nvSpPr>
        <p:spPr>
          <a:xfrm>
            <a:off x="585897" y="4834954"/>
            <a:ext cx="2592348" cy="46864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/>
              <a:t>Naïve baseline:</a:t>
            </a:r>
            <a:endParaRPr lang="ru-RU" dirty="0"/>
          </a:p>
        </p:txBody>
      </p:sp>
      <p:sp>
        <p:nvSpPr>
          <p:cNvPr id="14" name="Текст 3">
            <a:extLst>
              <a:ext uri="{FF2B5EF4-FFF2-40B4-BE49-F238E27FC236}">
                <a16:creationId xmlns:a16="http://schemas.microsoft.com/office/drawing/2014/main" id="{378155C5-C1E4-7ECF-856E-968CF9D607E2}"/>
              </a:ext>
            </a:extLst>
          </p:cNvPr>
          <p:cNvSpPr txBox="1">
            <a:spLocks/>
          </p:cNvSpPr>
          <p:nvPr/>
        </p:nvSpPr>
        <p:spPr>
          <a:xfrm>
            <a:off x="585897" y="5423858"/>
            <a:ext cx="2592348" cy="46864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err="1" smtClean="0"/>
              <a:t>sNaïve</a:t>
            </a:r>
            <a:r>
              <a:rPr lang="en-US" dirty="0" smtClean="0"/>
              <a:t> baseline:</a:t>
            </a:r>
            <a:endParaRPr lang="ru-RU" dirty="0"/>
          </a:p>
        </p:txBody>
      </p:sp>
      <p:sp>
        <p:nvSpPr>
          <p:cNvPr id="15" name="Текст 3">
            <a:extLst>
              <a:ext uri="{FF2B5EF4-FFF2-40B4-BE49-F238E27FC236}">
                <a16:creationId xmlns:a16="http://schemas.microsoft.com/office/drawing/2014/main" id="{378155C5-C1E4-7ECF-856E-968CF9D607E2}"/>
              </a:ext>
            </a:extLst>
          </p:cNvPr>
          <p:cNvSpPr txBox="1">
            <a:spLocks/>
          </p:cNvSpPr>
          <p:nvPr/>
        </p:nvSpPr>
        <p:spPr>
          <a:xfrm>
            <a:off x="3727725" y="5988376"/>
            <a:ext cx="7507834" cy="46864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 smtClean="0"/>
              <a:t>n – </a:t>
            </a:r>
            <a:r>
              <a:rPr lang="ru-RU" sz="1800" dirty="0" smtClean="0"/>
              <a:t>размер тренировочной выборки</a:t>
            </a:r>
            <a:r>
              <a:rPr lang="ru-RU" sz="1800" dirty="0"/>
              <a:t/>
            </a:r>
            <a:br>
              <a:rPr lang="ru-RU" sz="1800" dirty="0"/>
            </a:br>
            <a:r>
              <a:rPr lang="en-US" sz="1800" smtClean="0"/>
              <a:t>m – </a:t>
            </a:r>
            <a:r>
              <a:rPr lang="ru-RU" sz="1800" smtClean="0"/>
              <a:t>длина горизонта предсказания</a:t>
            </a:r>
          </a:p>
        </p:txBody>
      </p:sp>
    </p:spTree>
    <p:extLst>
      <p:ext uri="{BB962C8B-B14F-4D97-AF65-F5344CB8AC3E}">
        <p14:creationId xmlns:p14="http://schemas.microsoft.com/office/powerpoint/2010/main" val="846040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7AC8064E-5791-204C-B92F-A018279494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0904"/>
            <a:ext cx="2070100" cy="415925"/>
          </a:xfrm>
        </p:spPr>
        <p:txBody>
          <a:bodyPr/>
          <a:lstStyle/>
          <a:p>
            <a:r>
              <a:rPr lang="ru-RU" dirty="0"/>
              <a:t>Магистерская программа </a:t>
            </a:r>
            <a:r>
              <a:rPr lang="en-US" dirty="0"/>
              <a:t>”</a:t>
            </a:r>
            <a:r>
              <a:rPr lang="ru-RU" dirty="0"/>
              <a:t>Интеллектуальный анализ данных</a:t>
            </a:r>
            <a:r>
              <a:rPr lang="en-US" dirty="0"/>
              <a:t>”</a:t>
            </a:r>
            <a:endParaRPr lang="ru-RU" dirty="0"/>
          </a:p>
          <a:p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7B3E517-ED8B-0241-AB87-BE49B315EEB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 dirty="0"/>
              <a:t>Известные подходы к решению</a:t>
            </a:r>
          </a:p>
        </p:txBody>
      </p:sp>
      <p:sp>
        <p:nvSpPr>
          <p:cNvPr id="8" name="Текст 3">
            <a:extLst>
              <a:ext uri="{FF2B5EF4-FFF2-40B4-BE49-F238E27FC236}">
                <a16:creationId xmlns:a16="http://schemas.microsoft.com/office/drawing/2014/main" id="{378155C5-C1E4-7ECF-856E-968CF9D607E2}"/>
              </a:ext>
            </a:extLst>
          </p:cNvPr>
          <p:cNvSpPr txBox="1">
            <a:spLocks/>
          </p:cNvSpPr>
          <p:nvPr/>
        </p:nvSpPr>
        <p:spPr>
          <a:xfrm>
            <a:off x="585897" y="2379663"/>
            <a:ext cx="9520211" cy="339323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Overall Weighted </a:t>
            </a:r>
            <a:r>
              <a:rPr lang="en-US" dirty="0" smtClean="0"/>
              <a:t>Average (OWA)</a:t>
            </a:r>
            <a:endParaRPr lang="ru-RU" dirty="0" smtClean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ru-RU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Average train time</a:t>
            </a:r>
          </a:p>
          <a:p>
            <a:r>
              <a:rPr lang="en-US" dirty="0" smtClean="0"/>
              <a:t>Average inference time</a:t>
            </a:r>
            <a:endParaRPr lang="ru-RU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E0D4DE4-C1B1-2B7D-D240-2CBFC5FD9E2F}"/>
              </a:ext>
            </a:extLst>
          </p:cNvPr>
          <p:cNvSpPr txBox="1"/>
          <p:nvPr/>
        </p:nvSpPr>
        <p:spPr>
          <a:xfrm>
            <a:off x="585897" y="1447790"/>
            <a:ext cx="77187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ru-RU" sz="4000" dirty="0" smtClean="0">
                <a:latin typeface="HSE Sans" panose="02000000000000000000" pitchFamily="2" charset="0"/>
              </a:rPr>
              <a:t>Обзор литературы</a:t>
            </a:r>
            <a:r>
              <a:rPr lang="en-US" sz="4000" smtClean="0">
                <a:latin typeface="HSE Sans" panose="02000000000000000000" pitchFamily="2" charset="0"/>
              </a:rPr>
              <a:t>: </a:t>
            </a:r>
            <a:r>
              <a:rPr lang="ru-RU" sz="4000" smtClean="0">
                <a:latin typeface="HSE Sans" panose="02000000000000000000" pitchFamily="2" charset="0"/>
              </a:rPr>
              <a:t>метрики</a:t>
            </a:r>
            <a:endParaRPr lang="ru-RU" sz="4000" dirty="0">
              <a:latin typeface="HSE Sans" panose="02000000000000000000" pitchFamily="2" charset="0"/>
            </a:endParaRPr>
          </a:p>
        </p:txBody>
      </p:sp>
      <p:sp>
        <p:nvSpPr>
          <p:cNvPr id="9" name="Текст 2">
            <a:extLst>
              <a:ext uri="{FF2B5EF4-FFF2-40B4-BE49-F238E27FC236}">
                <a16:creationId xmlns:a16="http://schemas.microsoft.com/office/drawing/2014/main" id="{C5A111DD-C00C-2D48-9F7A-4E23C5BA0C6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3" y="549275"/>
            <a:ext cx="2370137" cy="407988"/>
          </a:xfrm>
        </p:spPr>
        <p:txBody>
          <a:bodyPr/>
          <a:lstStyle/>
          <a:p>
            <a:r>
              <a:rPr lang="ru-RU" dirty="0"/>
              <a:t>Прогнозирование временных рядов</a:t>
            </a:r>
            <a:br>
              <a:rPr lang="ru-RU" dirty="0"/>
            </a:br>
            <a:r>
              <a:rPr lang="ru-RU" dirty="0"/>
              <a:t>с помощью рекуррентных нейронных сетей</a:t>
            </a:r>
          </a:p>
        </p:txBody>
      </p:sp>
      <p:grpSp>
        <p:nvGrpSpPr>
          <p:cNvPr id="12" name="Группа 11"/>
          <p:cNvGrpSpPr/>
          <p:nvPr/>
        </p:nvGrpSpPr>
        <p:grpSpPr>
          <a:xfrm>
            <a:off x="585897" y="2973221"/>
            <a:ext cx="8309408" cy="2206117"/>
            <a:chOff x="2049518" y="2155676"/>
            <a:chExt cx="8309408" cy="220611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Прямоугольник 2"/>
                <p:cNvSpPr/>
                <p:nvPr/>
              </p:nvSpPr>
              <p:spPr>
                <a:xfrm>
                  <a:off x="3720304" y="2316497"/>
                  <a:ext cx="4967835" cy="65941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ru-RU" b="1" i="1">
                            <a:latin typeface="Cambria Math" panose="02040503050406030204" pitchFamily="18" charset="0"/>
                          </a:rPr>
                          <m:t>𝑶𝑾</m:t>
                        </m:r>
                        <m:sSub>
                          <m:sSubPr>
                            <m:ctrlPr>
                              <a:rPr lang="ru-RU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b="1" i="1">
                                <a:latin typeface="Cambria Math" panose="02040503050406030204" pitchFamily="18" charset="0"/>
                              </a:rPr>
                              <m:t>𝑨</m:t>
                            </m:r>
                          </m:e>
                          <m:sub>
                            <m:r>
                              <a:rPr lang="ru-RU" b="1" i="1">
                                <a:latin typeface="Cambria Math" panose="02040503050406030204" pitchFamily="18" charset="0"/>
                              </a:rPr>
                              <m:t>𝑴</m:t>
                            </m:r>
                          </m:sub>
                        </m:sSub>
                        <m:r>
                          <a:rPr lang="ru-RU" b="1" i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ru-RU" b="1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ru-RU" b="1" i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num>
                          <m:den>
                            <m:r>
                              <a:rPr lang="ru-RU" b="1" i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den>
                        </m:f>
                        <m:r>
                          <a:rPr lang="ru-RU" b="1" i="0">
                            <a:latin typeface="Cambria Math" panose="02040503050406030204" pitchFamily="18" charset="0"/>
                          </a:rPr>
                          <m:t>×</m:t>
                        </m:r>
                        <m:f>
                          <m:fPr>
                            <m:ctrlPr>
                              <a:rPr lang="ru-RU" b="1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ru-RU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ru-RU" b="1" i="1">
                                    <a:latin typeface="Cambria Math" panose="02040503050406030204" pitchFamily="18" charset="0"/>
                                  </a:rPr>
                                  <m:t>𝑴𝑨𝑺𝑬</m:t>
                                </m:r>
                              </m:e>
                              <m:sub>
                                <m:r>
                                  <a:rPr lang="ru-RU" b="1" i="1">
                                    <a:latin typeface="Cambria Math" panose="02040503050406030204" pitchFamily="18" charset="0"/>
                                  </a:rPr>
                                  <m:t>𝑴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ru-RU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ru-RU" b="1" i="1">
                                    <a:latin typeface="Cambria Math" panose="02040503050406030204" pitchFamily="18" charset="0"/>
                                  </a:rPr>
                                  <m:t>𝑴𝑨𝑺𝑬</m:t>
                                </m:r>
                              </m:e>
                              <m:sub>
                                <m:r>
                                  <a:rPr lang="ru-RU" b="1" i="1">
                                    <a:latin typeface="Cambria Math" panose="02040503050406030204" pitchFamily="18" charset="0"/>
                                  </a:rPr>
                                  <m:t>𝑵𝒂𝒊𝒗𝒆</m:t>
                                </m:r>
                                <m:r>
                                  <a:rPr lang="ru-RU" b="1" i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b>
                            </m:sSub>
                          </m:den>
                        </m:f>
                        <m:r>
                          <a:rPr lang="ru-RU" b="1" i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ru-RU" b="1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ru-RU" b="1" i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num>
                          <m:den>
                            <m:r>
                              <a:rPr lang="ru-RU" b="1" i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den>
                        </m:f>
                        <m:r>
                          <a:rPr lang="ru-RU" b="1" i="0">
                            <a:latin typeface="Cambria Math" panose="02040503050406030204" pitchFamily="18" charset="0"/>
                          </a:rPr>
                          <m:t>×</m:t>
                        </m:r>
                        <m:f>
                          <m:fPr>
                            <m:ctrlPr>
                              <a:rPr lang="ru-RU" b="1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ru-RU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ru-RU" b="1" i="1">
                                    <a:latin typeface="Cambria Math" panose="02040503050406030204" pitchFamily="18" charset="0"/>
                                  </a:rPr>
                                  <m:t>𝒔𝑴𝑨𝑷𝑬</m:t>
                                </m:r>
                              </m:e>
                              <m:sub>
                                <m:r>
                                  <a:rPr lang="ru-RU" b="1" i="1">
                                    <a:latin typeface="Cambria Math" panose="02040503050406030204" pitchFamily="18" charset="0"/>
                                  </a:rPr>
                                  <m:t>𝑴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ru-RU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ru-RU" b="1" i="1">
                                    <a:latin typeface="Cambria Math" panose="02040503050406030204" pitchFamily="18" charset="0"/>
                                  </a:rPr>
                                  <m:t>𝒔𝑴𝑨𝑷𝑬</m:t>
                                </m:r>
                              </m:e>
                              <m:sub>
                                <m:r>
                                  <a:rPr lang="ru-RU" b="1" i="1">
                                    <a:latin typeface="Cambria Math" panose="02040503050406030204" pitchFamily="18" charset="0"/>
                                  </a:rPr>
                                  <m:t>𝑵𝒂𝒊𝒗𝒆</m:t>
                                </m:r>
                                <m:r>
                                  <a:rPr lang="ru-RU" b="1" i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lang="ru-RU" b="1" dirty="0"/>
                </a:p>
              </p:txBody>
            </p:sp>
          </mc:Choice>
          <mc:Fallback xmlns="">
            <p:sp>
              <p:nvSpPr>
                <p:cNvPr id="3" name="Прямоугольник 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20304" y="2316497"/>
                  <a:ext cx="4967835" cy="659411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Прямоугольник 4"/>
                <p:cNvSpPr/>
                <p:nvPr/>
              </p:nvSpPr>
              <p:spPr>
                <a:xfrm>
                  <a:off x="2260144" y="3223119"/>
                  <a:ext cx="3999748" cy="89146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ru-RU" b="1" i="1">
                            <a:latin typeface="Cambria Math" panose="02040503050406030204" pitchFamily="18" charset="0"/>
                          </a:rPr>
                          <m:t>𝑴𝑨𝑺𝑬</m:t>
                        </m:r>
                        <m:r>
                          <a:rPr lang="ru-RU" b="1" i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ru-RU" b="1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ru-RU" b="1" i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num>
                          <m:den>
                            <m:r>
                              <a:rPr lang="ru-RU" b="1" i="1">
                                <a:latin typeface="Cambria Math" panose="02040503050406030204" pitchFamily="18" charset="0"/>
                              </a:rPr>
                              <m:t>𝒉</m:t>
                            </m:r>
                          </m:den>
                        </m:f>
                        <m:f>
                          <m:fPr>
                            <m:ctrlPr>
                              <a:rPr lang="ru-RU" b="1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nary>
                              <m:naryPr>
                                <m:chr m:val="∑"/>
                                <m:limLoc m:val="subSup"/>
                                <m:ctrlPr>
                                  <a:rPr lang="ru-RU" b="1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ru-RU" b="1" i="1">
                                    <a:latin typeface="Cambria Math" panose="02040503050406030204" pitchFamily="18" charset="0"/>
                                  </a:rPr>
                                  <m:t>𝒕</m:t>
                                </m:r>
                                <m:r>
                                  <a:rPr lang="ru-RU" b="1" i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ru-RU" b="1" i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  <m:sup>
                                <m:r>
                                  <a:rPr lang="ru-RU" b="1" i="1">
                                    <a:latin typeface="Cambria Math" panose="02040503050406030204" pitchFamily="18" charset="0"/>
                                  </a:rPr>
                                  <m:t>𝒉</m:t>
                                </m:r>
                              </m:sup>
                              <m:e>
                                <m:r>
                                  <a:rPr lang="ru-RU" b="1" i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sSub>
                                  <m:sSubPr>
                                    <m:ctrlPr>
                                      <a:rPr lang="ru-RU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b="1" i="1">
                                        <a:latin typeface="Cambria Math" panose="02040503050406030204" pitchFamily="18" charset="0"/>
                                      </a:rPr>
                                      <m:t>𝒀</m:t>
                                    </m:r>
                                  </m:e>
                                  <m:sub>
                                    <m:r>
                                      <a:rPr lang="ru-RU" b="1" i="1"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</m:sub>
                                </m:sSub>
                                <m:r>
                                  <a:rPr lang="ru-RU" b="1" i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ru-RU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ru-RU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ru-RU" b="1" i="1">
                                            <a:latin typeface="Cambria Math" panose="02040503050406030204" pitchFamily="18" charset="0"/>
                                          </a:rPr>
                                          <m:t>𝒀</m:t>
                                        </m:r>
                                      </m:e>
                                      <m:sub>
                                        <m:r>
                                          <a:rPr lang="ru-RU" b="1" i="1">
                                            <a:latin typeface="Cambria Math" panose="02040503050406030204" pitchFamily="18" charset="0"/>
                                          </a:rPr>
                                          <m:t>𝒕</m:t>
                                        </m:r>
                                      </m:sub>
                                    </m:sSub>
                                  </m:e>
                                </m:acc>
                                <m:r>
                                  <a:rPr lang="ru-RU" b="1" i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</m:e>
                            </m:nary>
                          </m:num>
                          <m:den>
                            <m:f>
                              <m:fPr>
                                <m:ctrlPr>
                                  <a:rPr lang="ru-RU" b="1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ru-RU" b="1" i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num>
                              <m:den>
                                <m:r>
                                  <a:rPr lang="ru-RU" b="1" i="1"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  <m:r>
                                  <a:rPr lang="ru-RU" b="1" i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ru-RU" b="1" i="1">
                                    <a:latin typeface="Cambria Math" panose="02040503050406030204" pitchFamily="18" charset="0"/>
                                  </a:rPr>
                                  <m:t>𝒎</m:t>
                                </m:r>
                              </m:den>
                            </m:f>
                            <m:nary>
                              <m:naryPr>
                                <m:chr m:val="∑"/>
                                <m:limLoc m:val="subSup"/>
                                <m:ctrlPr>
                                  <a:rPr lang="ru-RU" b="1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ru-RU" b="1" i="1">
                                    <a:latin typeface="Cambria Math" panose="02040503050406030204" pitchFamily="18" charset="0"/>
                                  </a:rPr>
                                  <m:t>𝒕</m:t>
                                </m:r>
                                <m:r>
                                  <a:rPr lang="ru-RU" b="1" i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ru-RU" b="1" i="1">
                                    <a:latin typeface="Cambria Math" panose="02040503050406030204" pitchFamily="18" charset="0"/>
                                  </a:rPr>
                                  <m:t>𝒎</m:t>
                                </m:r>
                                <m:r>
                                  <a:rPr lang="ru-RU" b="1" i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ru-RU" b="1" i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  <m:sup>
                                <m:r>
                                  <a:rPr lang="ru-RU" b="1" i="1"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sup>
                              <m:e>
                                <m:r>
                                  <a:rPr lang="ru-RU" b="1" i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sSub>
                                  <m:sSubPr>
                                    <m:ctrlPr>
                                      <a:rPr lang="ru-RU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b="1" i="1">
                                        <a:latin typeface="Cambria Math" panose="02040503050406030204" pitchFamily="18" charset="0"/>
                                      </a:rPr>
                                      <m:t>𝑿</m:t>
                                    </m:r>
                                  </m:e>
                                  <m:sub>
                                    <m:r>
                                      <a:rPr lang="ru-RU" b="1" i="1"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</m:sub>
                                </m:sSub>
                                <m:r>
                                  <a:rPr lang="ru-RU" b="1" i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ru-RU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b="1" i="1">
                                        <a:latin typeface="Cambria Math" panose="02040503050406030204" pitchFamily="18" charset="0"/>
                                      </a:rPr>
                                      <m:t>𝑿</m:t>
                                    </m:r>
                                  </m:e>
                                  <m:sub>
                                    <m:r>
                                      <a:rPr lang="ru-RU" b="1" i="1"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  <m:r>
                                      <a:rPr lang="ru-RU" b="1" i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ru-RU" b="1" i="1">
                                        <a:latin typeface="Cambria Math" panose="02040503050406030204" pitchFamily="18" charset="0"/>
                                      </a:rPr>
                                      <m:t>𝒎</m:t>
                                    </m:r>
                                  </m:sub>
                                </m:sSub>
                                <m:r>
                                  <a:rPr lang="ru-RU" b="1" i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</m:e>
                            </m:nary>
                          </m:den>
                        </m:f>
                      </m:oMath>
                    </m:oMathPara>
                  </a14:m>
                  <a:endParaRPr lang="ru-RU" b="1" dirty="0"/>
                </a:p>
              </p:txBody>
            </p:sp>
          </mc:Choice>
          <mc:Fallback xmlns="">
            <p:sp>
              <p:nvSpPr>
                <p:cNvPr id="5" name="Прямоугольник 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60144" y="3223119"/>
                  <a:ext cx="3999748" cy="89146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Прямоугольник 6"/>
                <p:cNvSpPr/>
                <p:nvPr/>
              </p:nvSpPr>
              <p:spPr>
                <a:xfrm>
                  <a:off x="7294942" y="3251979"/>
                  <a:ext cx="2875980" cy="8821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ru-RU" b="1" i="1">
                            <a:latin typeface="Cambria Math" panose="02040503050406030204" pitchFamily="18" charset="0"/>
                          </a:rPr>
                          <m:t>𝒔𝑴𝑨𝑷𝑬</m:t>
                        </m:r>
                        <m:r>
                          <a:rPr lang="ru-RU" b="1" i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ru-RU" b="1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ru-RU" b="1" i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num>
                          <m:den>
                            <m:r>
                              <a:rPr lang="ru-RU" b="1" i="1">
                                <a:latin typeface="Cambria Math" panose="02040503050406030204" pitchFamily="18" charset="0"/>
                              </a:rPr>
                              <m:t>𝒉</m:t>
                            </m:r>
                          </m:den>
                        </m:f>
                        <m:nary>
                          <m:naryPr>
                            <m:chr m:val="∑"/>
                            <m:limLoc m:val="undOvr"/>
                            <m:ctrlPr>
                              <a:rPr lang="ru-RU" b="1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ru-RU" b="1" i="1">
                                <a:latin typeface="Cambria Math" panose="02040503050406030204" pitchFamily="18" charset="0"/>
                              </a:rPr>
                              <m:t>𝒕</m:t>
                            </m:r>
                            <m:r>
                              <a:rPr lang="ru-RU" b="1" i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ru-RU" b="1" i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  <m:sup>
                            <m:r>
                              <a:rPr lang="ru-RU" b="1" i="1">
                                <a:latin typeface="Cambria Math" panose="02040503050406030204" pitchFamily="18" charset="0"/>
                              </a:rPr>
                              <m:t>𝒉</m:t>
                            </m:r>
                          </m:sup>
                          <m:e>
                            <m:f>
                              <m:fPr>
                                <m:ctrlPr>
                                  <a:rPr lang="ru-RU" b="1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ru-RU" b="1" i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  <m:r>
                                  <a:rPr lang="ru-RU" b="1" i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sSub>
                                  <m:sSubPr>
                                    <m:ctrlPr>
                                      <a:rPr lang="ru-RU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b="1" i="1">
                                        <a:latin typeface="Cambria Math" panose="02040503050406030204" pitchFamily="18" charset="0"/>
                                      </a:rPr>
                                      <m:t>𝒀</m:t>
                                    </m:r>
                                  </m:e>
                                  <m:sub>
                                    <m:r>
                                      <a:rPr lang="ru-RU" b="1" i="1"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</m:sub>
                                </m:sSub>
                                <m:r>
                                  <a:rPr lang="ru-RU" b="1" i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ru-RU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ru-RU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ru-RU" b="1" i="1">
                                            <a:latin typeface="Cambria Math" panose="02040503050406030204" pitchFamily="18" charset="0"/>
                                          </a:rPr>
                                          <m:t>𝒀</m:t>
                                        </m:r>
                                      </m:e>
                                      <m:sub>
                                        <m:r>
                                          <a:rPr lang="ru-RU" b="1" i="1">
                                            <a:latin typeface="Cambria Math" panose="02040503050406030204" pitchFamily="18" charset="0"/>
                                          </a:rPr>
                                          <m:t>𝒕</m:t>
                                        </m:r>
                                      </m:sub>
                                    </m:sSub>
                                  </m:e>
                                </m:acc>
                                <m:r>
                                  <a:rPr lang="ru-RU" b="1" i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</m:num>
                              <m:den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ru-RU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ru-RU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ru-RU" b="1" i="1">
                                            <a:latin typeface="Cambria Math" panose="02040503050406030204" pitchFamily="18" charset="0"/>
                                          </a:rPr>
                                          <m:t>𝒀</m:t>
                                        </m:r>
                                      </m:e>
                                      <m:sub>
                                        <m:r>
                                          <a:rPr lang="ru-RU" b="1" i="1">
                                            <a:latin typeface="Cambria Math" panose="02040503050406030204" pitchFamily="18" charset="0"/>
                                          </a:rPr>
                                          <m:t>𝒕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ru-RU" b="1" i="0">
                                    <a:latin typeface="Cambria Math" panose="02040503050406030204" pitchFamily="18" charset="0"/>
                                  </a:rPr>
                                  <m:t>+|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ru-RU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ru-RU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ru-RU" b="1" i="1">
                                            <a:latin typeface="Cambria Math" panose="02040503050406030204" pitchFamily="18" charset="0"/>
                                          </a:rPr>
                                          <m:t>𝒀</m:t>
                                        </m:r>
                                      </m:e>
                                      <m:sub>
                                        <m:r>
                                          <a:rPr lang="ru-RU" b="1" i="1">
                                            <a:latin typeface="Cambria Math" panose="02040503050406030204" pitchFamily="18" charset="0"/>
                                          </a:rPr>
                                          <m:t>𝒕</m:t>
                                        </m:r>
                                      </m:sub>
                                    </m:sSub>
                                  </m:e>
                                </m:acc>
                                <m:r>
                                  <a:rPr lang="ru-RU" b="1" i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</m:den>
                            </m:f>
                          </m:e>
                        </m:nary>
                      </m:oMath>
                    </m:oMathPara>
                  </a14:m>
                  <a:endParaRPr lang="ru-RU" b="1" dirty="0"/>
                </a:p>
              </p:txBody>
            </p:sp>
          </mc:Choice>
          <mc:Fallback xmlns="">
            <p:sp>
              <p:nvSpPr>
                <p:cNvPr id="7" name="Прямоугольник 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94942" y="3251979"/>
                  <a:ext cx="2875980" cy="88216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Прямоугольник 9"/>
            <p:cNvSpPr/>
            <p:nvPr/>
          </p:nvSpPr>
          <p:spPr>
            <a:xfrm>
              <a:off x="2049518" y="2155676"/>
              <a:ext cx="8309408" cy="2206117"/>
            </a:xfrm>
            <a:prstGeom prst="rect">
              <a:avLst/>
            </a:prstGeom>
            <a:noFill/>
            <a:ln w="28575">
              <a:solidFill>
                <a:srgbClr val="0F2C6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464063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7AC8064E-5791-204C-B92F-A018279494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0904"/>
            <a:ext cx="2070100" cy="415925"/>
          </a:xfrm>
        </p:spPr>
        <p:txBody>
          <a:bodyPr/>
          <a:lstStyle/>
          <a:p>
            <a:r>
              <a:rPr lang="ru-RU" dirty="0"/>
              <a:t>Магистерская программа </a:t>
            </a:r>
            <a:r>
              <a:rPr lang="en-US" dirty="0"/>
              <a:t>”</a:t>
            </a:r>
            <a:r>
              <a:rPr lang="ru-RU" dirty="0"/>
              <a:t>Интеллектуальный анализ данных</a:t>
            </a:r>
            <a:r>
              <a:rPr lang="en-US" dirty="0"/>
              <a:t>”</a:t>
            </a:r>
            <a:endParaRPr lang="ru-RU" dirty="0"/>
          </a:p>
          <a:p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7B3E517-ED8B-0241-AB87-BE49B315EEB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 dirty="0"/>
              <a:t>Известные подходы к решению</a:t>
            </a:r>
          </a:p>
        </p:txBody>
      </p:sp>
      <p:sp>
        <p:nvSpPr>
          <p:cNvPr id="8" name="Текст 3">
            <a:extLst>
              <a:ext uri="{FF2B5EF4-FFF2-40B4-BE49-F238E27FC236}">
                <a16:creationId xmlns:a16="http://schemas.microsoft.com/office/drawing/2014/main" id="{378155C5-C1E4-7ECF-856E-968CF9D607E2}"/>
              </a:ext>
            </a:extLst>
          </p:cNvPr>
          <p:cNvSpPr txBox="1">
            <a:spLocks/>
          </p:cNvSpPr>
          <p:nvPr/>
        </p:nvSpPr>
        <p:spPr>
          <a:xfrm>
            <a:off x="585897" y="2379663"/>
            <a:ext cx="9520211" cy="339323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dirty="0" smtClean="0"/>
          </a:p>
          <a:p>
            <a:r>
              <a:rPr lang="en-US" dirty="0" smtClean="0"/>
              <a:t>ARMA </a:t>
            </a:r>
            <a:r>
              <a:rPr lang="ru-RU" dirty="0" smtClean="0"/>
              <a:t>(1970х) </a:t>
            </a:r>
            <a:r>
              <a:rPr lang="en-US" dirty="0" smtClean="0"/>
              <a:t>– </a:t>
            </a:r>
            <a:r>
              <a:rPr lang="ru-RU" dirty="0" smtClean="0"/>
              <a:t>авторегрессия, скользящее среднее</a:t>
            </a:r>
            <a:endParaRPr lang="en-US" dirty="0" smtClean="0"/>
          </a:p>
          <a:p>
            <a:r>
              <a:rPr lang="en-US" dirty="0" smtClean="0"/>
              <a:t>ARIMA</a:t>
            </a:r>
            <a:r>
              <a:rPr lang="ru-RU" dirty="0" smtClean="0"/>
              <a:t> – добавляем дифференцирование, чтобы использовать для нестационарных рядов</a:t>
            </a:r>
            <a:endParaRPr lang="en-US" dirty="0" smtClean="0"/>
          </a:p>
          <a:p>
            <a:r>
              <a:rPr lang="en-US" dirty="0" smtClean="0"/>
              <a:t>SARIMA</a:t>
            </a:r>
            <a:r>
              <a:rPr lang="ru-RU" dirty="0" smtClean="0"/>
              <a:t> – </a:t>
            </a:r>
            <a:r>
              <a:rPr lang="ru-RU" dirty="0" smtClean="0"/>
              <a:t>добавляем учёт сезонности</a:t>
            </a:r>
            <a:endParaRPr lang="en-US" dirty="0" smtClean="0"/>
          </a:p>
          <a:p>
            <a:r>
              <a:rPr lang="en-US" dirty="0" smtClean="0"/>
              <a:t>TBATS</a:t>
            </a:r>
            <a:r>
              <a:rPr lang="ru-RU" dirty="0" smtClean="0"/>
              <a:t> (2010) – улучшенная </a:t>
            </a:r>
            <a:r>
              <a:rPr lang="en-US" dirty="0" smtClean="0"/>
              <a:t>SARIMA (Box-Cox </a:t>
            </a:r>
            <a:r>
              <a:rPr lang="ru-RU" dirty="0" smtClean="0"/>
              <a:t>трансформация, множественная сезонность, автоматический подбор параметров)</a:t>
            </a:r>
            <a:endParaRPr lang="en-US" dirty="0" smtClean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E0D4DE4-C1B1-2B7D-D240-2CBFC5FD9E2F}"/>
              </a:ext>
            </a:extLst>
          </p:cNvPr>
          <p:cNvSpPr txBox="1"/>
          <p:nvPr/>
        </p:nvSpPr>
        <p:spPr>
          <a:xfrm>
            <a:off x="585897" y="1447790"/>
            <a:ext cx="591059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ru-RU" sz="4000" dirty="0" smtClean="0">
                <a:latin typeface="HSE Sans" panose="02000000000000000000" pitchFamily="2" charset="0"/>
              </a:rPr>
              <a:t>Обзор литературы</a:t>
            </a:r>
            <a:r>
              <a:rPr lang="en-US" sz="4000" smtClean="0">
                <a:latin typeface="HSE Sans" panose="02000000000000000000" pitchFamily="2" charset="0"/>
              </a:rPr>
              <a:t>:</a:t>
            </a:r>
            <a:r>
              <a:rPr lang="ru-RU" sz="4000">
                <a:latin typeface="HSE Sans" panose="02000000000000000000" pitchFamily="2" charset="0"/>
              </a:rPr>
              <a:t/>
            </a:r>
            <a:br>
              <a:rPr lang="ru-RU" sz="4000">
                <a:latin typeface="HSE Sans" panose="02000000000000000000" pitchFamily="2" charset="0"/>
              </a:rPr>
            </a:br>
            <a:r>
              <a:rPr lang="ru-RU" sz="4000" smtClean="0">
                <a:latin typeface="HSE Sans" panose="02000000000000000000" pitchFamily="2" charset="0"/>
              </a:rPr>
              <a:t>Классические </a:t>
            </a:r>
            <a:r>
              <a:rPr lang="ru-RU" sz="4000" dirty="0" smtClean="0">
                <a:latin typeface="HSE Sans" panose="02000000000000000000" pitchFamily="2" charset="0"/>
              </a:rPr>
              <a:t>модели</a:t>
            </a:r>
            <a:endParaRPr lang="ru-RU" sz="4000" dirty="0">
              <a:latin typeface="HSE Sans" panose="02000000000000000000" pitchFamily="2" charset="0"/>
            </a:endParaRPr>
          </a:p>
        </p:txBody>
      </p:sp>
      <p:sp>
        <p:nvSpPr>
          <p:cNvPr id="9" name="Текст 2">
            <a:extLst>
              <a:ext uri="{FF2B5EF4-FFF2-40B4-BE49-F238E27FC236}">
                <a16:creationId xmlns:a16="http://schemas.microsoft.com/office/drawing/2014/main" id="{C5A111DD-C00C-2D48-9F7A-4E23C5BA0C6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3" y="549275"/>
            <a:ext cx="2370137" cy="407988"/>
          </a:xfrm>
        </p:spPr>
        <p:txBody>
          <a:bodyPr/>
          <a:lstStyle/>
          <a:p>
            <a:r>
              <a:rPr lang="ru-RU" dirty="0"/>
              <a:t>Прогнозирование временных рядов</a:t>
            </a:r>
            <a:br>
              <a:rPr lang="ru-RU" dirty="0"/>
            </a:br>
            <a:r>
              <a:rPr lang="ru-RU" dirty="0"/>
              <a:t>с помощью рекуррентных нейронных сетей</a:t>
            </a:r>
          </a:p>
        </p:txBody>
      </p:sp>
    </p:spTree>
    <p:extLst>
      <p:ext uri="{BB962C8B-B14F-4D97-AF65-F5344CB8AC3E}">
        <p14:creationId xmlns:p14="http://schemas.microsoft.com/office/powerpoint/2010/main" val="4083902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7AC8064E-5791-204C-B92F-A018279494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0904"/>
            <a:ext cx="2070100" cy="415925"/>
          </a:xfrm>
        </p:spPr>
        <p:txBody>
          <a:bodyPr/>
          <a:lstStyle/>
          <a:p>
            <a:r>
              <a:rPr lang="ru-RU" dirty="0"/>
              <a:t>Магистерская программа </a:t>
            </a:r>
            <a:r>
              <a:rPr lang="en-US" dirty="0"/>
              <a:t>”</a:t>
            </a:r>
            <a:r>
              <a:rPr lang="ru-RU" dirty="0"/>
              <a:t>Интеллектуальный анализ данных</a:t>
            </a:r>
            <a:r>
              <a:rPr lang="en-US" dirty="0"/>
              <a:t>”</a:t>
            </a:r>
            <a:endParaRPr lang="ru-RU" dirty="0"/>
          </a:p>
          <a:p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7B3E517-ED8B-0241-AB87-BE49B315EEB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 dirty="0"/>
              <a:t>Известные подходы к решению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E0D4DE4-C1B1-2B7D-D240-2CBFC5FD9E2F}"/>
              </a:ext>
            </a:extLst>
          </p:cNvPr>
          <p:cNvSpPr txBox="1"/>
          <p:nvPr/>
        </p:nvSpPr>
        <p:spPr>
          <a:xfrm>
            <a:off x="585897" y="1447790"/>
            <a:ext cx="591059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ru-RU" sz="4000" dirty="0" smtClean="0">
                <a:latin typeface="HSE Sans" panose="02000000000000000000" pitchFamily="2" charset="0"/>
              </a:rPr>
              <a:t>Обзор литературы</a:t>
            </a:r>
            <a:r>
              <a:rPr lang="en-US" sz="4000" dirty="0" smtClean="0">
                <a:latin typeface="HSE Sans" panose="02000000000000000000" pitchFamily="2" charset="0"/>
              </a:rPr>
              <a:t>:</a:t>
            </a:r>
            <a:r>
              <a:rPr lang="ru-RU" sz="4000" dirty="0">
                <a:latin typeface="HSE Sans" panose="02000000000000000000" pitchFamily="2" charset="0"/>
              </a:rPr>
              <a:t/>
            </a:r>
            <a:br>
              <a:rPr lang="ru-RU" sz="4000" dirty="0">
                <a:latin typeface="HSE Sans" panose="02000000000000000000" pitchFamily="2" charset="0"/>
              </a:rPr>
            </a:br>
            <a:r>
              <a:rPr lang="ru-RU" sz="4000" dirty="0" err="1" smtClean="0">
                <a:latin typeface="HSE Sans" panose="02000000000000000000" pitchFamily="2" charset="0"/>
              </a:rPr>
              <a:t>Нейросетевые</a:t>
            </a:r>
            <a:r>
              <a:rPr lang="ru-RU" sz="4000" dirty="0" smtClean="0">
                <a:latin typeface="HSE Sans" panose="02000000000000000000" pitchFamily="2" charset="0"/>
              </a:rPr>
              <a:t> </a:t>
            </a:r>
            <a:r>
              <a:rPr lang="ru-RU" sz="4000" dirty="0" smtClean="0">
                <a:latin typeface="HSE Sans" panose="02000000000000000000" pitchFamily="2" charset="0"/>
              </a:rPr>
              <a:t>модели</a:t>
            </a:r>
            <a:endParaRPr lang="ru-RU" sz="4000" dirty="0">
              <a:latin typeface="HSE Sans" panose="02000000000000000000" pitchFamily="2" charset="0"/>
            </a:endParaRPr>
          </a:p>
        </p:txBody>
      </p:sp>
      <p:sp>
        <p:nvSpPr>
          <p:cNvPr id="9" name="Текст 2">
            <a:extLst>
              <a:ext uri="{FF2B5EF4-FFF2-40B4-BE49-F238E27FC236}">
                <a16:creationId xmlns:a16="http://schemas.microsoft.com/office/drawing/2014/main" id="{C5A111DD-C00C-2D48-9F7A-4E23C5BA0C6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3" y="549275"/>
            <a:ext cx="2370137" cy="407988"/>
          </a:xfrm>
        </p:spPr>
        <p:txBody>
          <a:bodyPr/>
          <a:lstStyle/>
          <a:p>
            <a:r>
              <a:rPr lang="ru-RU" dirty="0"/>
              <a:t>Прогнозирование временных рядов</a:t>
            </a:r>
            <a:br>
              <a:rPr lang="ru-RU" dirty="0"/>
            </a:br>
            <a:r>
              <a:rPr lang="ru-RU" dirty="0"/>
              <a:t>с помощью рекуррентных нейронных сетей</a:t>
            </a:r>
          </a:p>
        </p:txBody>
      </p:sp>
      <p:pic>
        <p:nvPicPr>
          <p:cNvPr id="7" name="Рисунок 6"/>
          <p:cNvPicPr/>
          <p:nvPr/>
        </p:nvPicPr>
        <p:blipFill>
          <a:blip r:embed="rId3"/>
          <a:stretch>
            <a:fillRect/>
          </a:stretch>
        </p:blipFill>
        <p:spPr>
          <a:xfrm>
            <a:off x="585897" y="3426372"/>
            <a:ext cx="4664845" cy="2946191"/>
          </a:xfrm>
          <a:prstGeom prst="rect">
            <a:avLst/>
          </a:prstGeom>
        </p:spPr>
      </p:pic>
      <p:pic>
        <p:nvPicPr>
          <p:cNvPr id="10" name="Рисунок 9"/>
          <p:cNvPicPr/>
          <p:nvPr/>
        </p:nvPicPr>
        <p:blipFill>
          <a:blip r:embed="rId4"/>
          <a:stretch>
            <a:fillRect/>
          </a:stretch>
        </p:blipFill>
        <p:spPr>
          <a:xfrm>
            <a:off x="6259892" y="3426372"/>
            <a:ext cx="5148314" cy="294619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101845" y="3057040"/>
            <a:ext cx="1632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 smtClean="0"/>
              <a:t>N-BEATS</a:t>
            </a:r>
            <a:r>
              <a:rPr lang="ru-RU" dirty="0" smtClean="0"/>
              <a:t> (2020)</a:t>
            </a:r>
            <a:endParaRPr lang="ru-RU" dirty="0"/>
          </a:p>
        </p:txBody>
      </p:sp>
      <p:sp>
        <p:nvSpPr>
          <p:cNvPr id="12" name="TextBox 11"/>
          <p:cNvSpPr txBox="1"/>
          <p:nvPr/>
        </p:nvSpPr>
        <p:spPr>
          <a:xfrm>
            <a:off x="7884333" y="3057040"/>
            <a:ext cx="18994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 smtClean="0"/>
              <a:t>LTSF-Linear</a:t>
            </a:r>
            <a:r>
              <a:rPr lang="ru-RU" dirty="0" smtClean="0"/>
              <a:t> (2022)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26957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7AC8064E-5791-204C-B92F-A018279494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0904"/>
            <a:ext cx="2070100" cy="415925"/>
          </a:xfrm>
        </p:spPr>
        <p:txBody>
          <a:bodyPr/>
          <a:lstStyle/>
          <a:p>
            <a:r>
              <a:rPr lang="ru-RU" dirty="0"/>
              <a:t>Магистерская программа </a:t>
            </a:r>
            <a:r>
              <a:rPr lang="en-US" dirty="0"/>
              <a:t>”</a:t>
            </a:r>
            <a:r>
              <a:rPr lang="ru-RU" dirty="0"/>
              <a:t>Интеллектуальный анализ данных</a:t>
            </a:r>
            <a:r>
              <a:rPr lang="en-US" dirty="0"/>
              <a:t>”</a:t>
            </a:r>
            <a:endParaRPr lang="ru-RU" dirty="0"/>
          </a:p>
          <a:p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7B3E517-ED8B-0241-AB87-BE49B315EEB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 dirty="0"/>
              <a:t>Известные подходы к решению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E0D4DE4-C1B1-2B7D-D240-2CBFC5FD9E2F}"/>
              </a:ext>
            </a:extLst>
          </p:cNvPr>
          <p:cNvSpPr txBox="1"/>
          <p:nvPr/>
        </p:nvSpPr>
        <p:spPr>
          <a:xfrm>
            <a:off x="585897" y="1447790"/>
            <a:ext cx="651332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ru-RU" sz="4000" dirty="0" smtClean="0">
                <a:latin typeface="HSE Sans" panose="02000000000000000000" pitchFamily="2" charset="0"/>
              </a:rPr>
              <a:t>Обзор литературы</a:t>
            </a:r>
            <a:r>
              <a:rPr lang="en-US" sz="4000" dirty="0" smtClean="0">
                <a:latin typeface="HSE Sans" panose="02000000000000000000" pitchFamily="2" charset="0"/>
              </a:rPr>
              <a:t>:</a:t>
            </a:r>
            <a:r>
              <a:rPr lang="ru-RU" sz="4000" dirty="0">
                <a:latin typeface="HSE Sans" panose="02000000000000000000" pitchFamily="2" charset="0"/>
              </a:rPr>
              <a:t/>
            </a:r>
            <a:br>
              <a:rPr lang="ru-RU" sz="4000" dirty="0">
                <a:latin typeface="HSE Sans" panose="02000000000000000000" pitchFamily="2" charset="0"/>
              </a:rPr>
            </a:br>
            <a:r>
              <a:rPr lang="ru-RU" sz="4000" dirty="0" err="1" smtClean="0">
                <a:latin typeface="HSE Sans" panose="02000000000000000000" pitchFamily="2" charset="0"/>
              </a:rPr>
              <a:t>Трансформерные</a:t>
            </a:r>
            <a:r>
              <a:rPr lang="ru-RU" sz="4000" dirty="0" smtClean="0">
                <a:latin typeface="HSE Sans" panose="02000000000000000000" pitchFamily="2" charset="0"/>
              </a:rPr>
              <a:t> </a:t>
            </a:r>
            <a:r>
              <a:rPr lang="ru-RU" sz="4000" dirty="0" smtClean="0">
                <a:latin typeface="HSE Sans" panose="02000000000000000000" pitchFamily="2" charset="0"/>
              </a:rPr>
              <a:t>модели</a:t>
            </a:r>
            <a:endParaRPr lang="ru-RU" sz="4000" dirty="0">
              <a:latin typeface="HSE Sans" panose="02000000000000000000" pitchFamily="2" charset="0"/>
            </a:endParaRPr>
          </a:p>
        </p:txBody>
      </p:sp>
      <p:sp>
        <p:nvSpPr>
          <p:cNvPr id="9" name="Текст 2">
            <a:extLst>
              <a:ext uri="{FF2B5EF4-FFF2-40B4-BE49-F238E27FC236}">
                <a16:creationId xmlns:a16="http://schemas.microsoft.com/office/drawing/2014/main" id="{C5A111DD-C00C-2D48-9F7A-4E23C5BA0C6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3" y="549275"/>
            <a:ext cx="2370137" cy="407988"/>
          </a:xfrm>
        </p:spPr>
        <p:txBody>
          <a:bodyPr/>
          <a:lstStyle/>
          <a:p>
            <a:r>
              <a:rPr lang="ru-RU" dirty="0"/>
              <a:t>Прогнозирование временных рядов</a:t>
            </a:r>
            <a:br>
              <a:rPr lang="ru-RU" dirty="0"/>
            </a:br>
            <a:r>
              <a:rPr lang="ru-RU" dirty="0"/>
              <a:t>с помощью рекуррентных нейронных сетей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193509" y="3414391"/>
            <a:ext cx="2040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 err="1" smtClean="0"/>
              <a:t>iTransformer</a:t>
            </a:r>
            <a:r>
              <a:rPr lang="ru-RU" dirty="0" smtClean="0"/>
              <a:t> (2023)</a:t>
            </a:r>
            <a:endParaRPr lang="ru-RU" dirty="0"/>
          </a:p>
        </p:txBody>
      </p:sp>
      <p:sp>
        <p:nvSpPr>
          <p:cNvPr id="12" name="TextBox 11"/>
          <p:cNvSpPr txBox="1"/>
          <p:nvPr/>
        </p:nvSpPr>
        <p:spPr>
          <a:xfrm>
            <a:off x="8008827" y="3414391"/>
            <a:ext cx="2234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 smtClean="0"/>
              <a:t>PI-Transformer</a:t>
            </a:r>
            <a:r>
              <a:rPr lang="ru-RU" dirty="0" smtClean="0"/>
              <a:t> (2022)</a:t>
            </a:r>
            <a:endParaRPr lang="ru-RU" dirty="0"/>
          </a:p>
        </p:txBody>
      </p:sp>
      <p:pic>
        <p:nvPicPr>
          <p:cNvPr id="13" name="Рисунок 12"/>
          <p:cNvPicPr/>
          <p:nvPr/>
        </p:nvPicPr>
        <p:blipFill>
          <a:blip r:embed="rId3"/>
          <a:stretch>
            <a:fillRect/>
          </a:stretch>
        </p:blipFill>
        <p:spPr>
          <a:xfrm>
            <a:off x="294448" y="3872570"/>
            <a:ext cx="5838682" cy="249999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491100" y="3872570"/>
            <a:ext cx="526997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dirty="0" smtClean="0"/>
              <a:t>Нормализация по последним </a:t>
            </a:r>
            <a:r>
              <a:rPr lang="en-US" dirty="0" smtClean="0"/>
              <a:t>H </a:t>
            </a:r>
            <a:r>
              <a:rPr lang="ru-RU" dirty="0" smtClean="0"/>
              <a:t>наблюдениям с логарифмированием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 smtClean="0"/>
              <a:t>Transformer </a:t>
            </a:r>
            <a:r>
              <a:rPr lang="ru-RU" dirty="0" smtClean="0"/>
              <a:t>с </a:t>
            </a:r>
            <a:r>
              <a:rPr lang="en-US" dirty="0" smtClean="0"/>
              <a:t>Rotary Positional Encoding </a:t>
            </a:r>
            <a:r>
              <a:rPr lang="ru-RU" dirty="0" smtClean="0"/>
              <a:t>вместо</a:t>
            </a:r>
            <a:r>
              <a:rPr lang="en-US" dirty="0" smtClean="0"/>
              <a:t> </a:t>
            </a:r>
            <a:r>
              <a:rPr lang="ru-RU" dirty="0" smtClean="0"/>
              <a:t>обычного </a:t>
            </a:r>
            <a:r>
              <a:rPr lang="en-US" dirty="0" smtClean="0"/>
              <a:t>Layer Normalization</a:t>
            </a:r>
            <a:endParaRPr lang="ru-RU" dirty="0" smtClean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 smtClean="0"/>
              <a:t>Persistence Initialization – </a:t>
            </a:r>
            <a:r>
              <a:rPr lang="ru-RU" dirty="0" smtClean="0"/>
              <a:t>добавление остаточной связи, чтобы предсказание до начала обучения было равно предыдущему наблюдению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04352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7AC8064E-5791-204C-B92F-A018279494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0904"/>
            <a:ext cx="2070100" cy="415925"/>
          </a:xfrm>
        </p:spPr>
        <p:txBody>
          <a:bodyPr/>
          <a:lstStyle/>
          <a:p>
            <a:r>
              <a:rPr lang="ru-RU" dirty="0"/>
              <a:t>Магистерская программа </a:t>
            </a:r>
            <a:r>
              <a:rPr lang="en-US" dirty="0"/>
              <a:t>”</a:t>
            </a:r>
            <a:r>
              <a:rPr lang="ru-RU" dirty="0"/>
              <a:t>Интеллектуальный анализ данных</a:t>
            </a:r>
            <a:r>
              <a:rPr lang="en-US" dirty="0"/>
              <a:t>”</a:t>
            </a:r>
            <a:endParaRPr lang="ru-RU" dirty="0"/>
          </a:p>
          <a:p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7B3E517-ED8B-0241-AB87-BE49B315EEB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 dirty="0"/>
              <a:t>Известные подходы к решению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E0D4DE4-C1B1-2B7D-D240-2CBFC5FD9E2F}"/>
              </a:ext>
            </a:extLst>
          </p:cNvPr>
          <p:cNvSpPr txBox="1"/>
          <p:nvPr/>
        </p:nvSpPr>
        <p:spPr>
          <a:xfrm>
            <a:off x="585897" y="1447790"/>
            <a:ext cx="741741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ru-RU" sz="4000" dirty="0" smtClean="0">
                <a:latin typeface="HSE Sans" panose="02000000000000000000" pitchFamily="2" charset="0"/>
              </a:rPr>
              <a:t>Практика</a:t>
            </a:r>
            <a:r>
              <a:rPr lang="en-US" sz="4000" dirty="0" smtClean="0">
                <a:latin typeface="HSE Sans" panose="02000000000000000000" pitchFamily="2" charset="0"/>
              </a:rPr>
              <a:t>: </a:t>
            </a:r>
            <a:r>
              <a:rPr lang="en-US" sz="4000" dirty="0" smtClean="0">
                <a:latin typeface="HSE Sans" panose="02000000000000000000" pitchFamily="2" charset="0"/>
              </a:rPr>
              <a:t>RNN</a:t>
            </a:r>
            <a:r>
              <a:rPr lang="ru-RU" sz="4000" dirty="0" smtClean="0">
                <a:latin typeface="HSE Sans" panose="02000000000000000000" pitchFamily="2" charset="0"/>
              </a:rPr>
              <a:t>, </a:t>
            </a:r>
            <a:r>
              <a:rPr lang="en-US" sz="4000" dirty="0" smtClean="0">
                <a:latin typeface="HSE Sans" panose="02000000000000000000" pitchFamily="2" charset="0"/>
              </a:rPr>
              <a:t>LSTM, GRU</a:t>
            </a:r>
            <a:endParaRPr lang="ru-RU" sz="4000" dirty="0">
              <a:latin typeface="HSE Sans" panose="02000000000000000000" pitchFamily="2" charset="0"/>
            </a:endParaRPr>
          </a:p>
        </p:txBody>
      </p:sp>
      <p:sp>
        <p:nvSpPr>
          <p:cNvPr id="9" name="Текст 2">
            <a:extLst>
              <a:ext uri="{FF2B5EF4-FFF2-40B4-BE49-F238E27FC236}">
                <a16:creationId xmlns:a16="http://schemas.microsoft.com/office/drawing/2014/main" id="{C5A111DD-C00C-2D48-9F7A-4E23C5BA0C6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3" y="549275"/>
            <a:ext cx="2370137" cy="407988"/>
          </a:xfrm>
        </p:spPr>
        <p:txBody>
          <a:bodyPr/>
          <a:lstStyle/>
          <a:p>
            <a:r>
              <a:rPr lang="ru-RU" dirty="0"/>
              <a:t>Прогнозирование временных рядов</a:t>
            </a:r>
            <a:br>
              <a:rPr lang="ru-RU" dirty="0"/>
            </a:br>
            <a:r>
              <a:rPr lang="ru-RU" dirty="0"/>
              <a:t>с помощью рекуррентных нейронных сетей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737" y="2782837"/>
            <a:ext cx="1913658" cy="358353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69737" y="2409126"/>
            <a:ext cx="2081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ru-RU" dirty="0" smtClean="0"/>
              <a:t>Схема </a:t>
            </a:r>
            <a:r>
              <a:rPr lang="en-US" dirty="0" smtClean="0"/>
              <a:t>RNN-</a:t>
            </a:r>
            <a:r>
              <a:rPr lang="ru-RU" dirty="0" smtClean="0"/>
              <a:t>модели</a:t>
            </a:r>
            <a:endParaRPr lang="ru-RU" dirty="0"/>
          </a:p>
        </p:txBody>
      </p:sp>
      <p:pic>
        <p:nvPicPr>
          <p:cNvPr id="1026" name="Picture 2" descr="Tutorial On RNN LSTM |GRU With Implementation, 58% OF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3395" y="3036287"/>
            <a:ext cx="9195531" cy="3076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5593193" y="2418553"/>
            <a:ext cx="3175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ru-RU" dirty="0" smtClean="0"/>
              <a:t>Схемы различных </a:t>
            </a:r>
            <a:r>
              <a:rPr lang="en-US" dirty="0" smtClean="0"/>
              <a:t>RNN-</a:t>
            </a:r>
            <a:r>
              <a:rPr lang="ru-RU" dirty="0" smtClean="0"/>
              <a:t>блоков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51588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Пользовательские 1">
      <a:dk1>
        <a:srgbClr val="0F2C68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sz="1000" dirty="0">
            <a:latin typeface="HSE Sans" panose="02000000000000000000" pitchFamily="2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Документ" ma:contentTypeID="0x0101002A9C74E6E830D74E9B0FDDB4017A5417" ma:contentTypeVersion="13" ma:contentTypeDescription="Создание документа." ma:contentTypeScope="" ma:versionID="d4e423622451d608a8a05f4da7a1e1a2">
  <xsd:schema xmlns:xsd="http://www.w3.org/2001/XMLSchema" xmlns:xs="http://www.w3.org/2001/XMLSchema" xmlns:p="http://schemas.microsoft.com/office/2006/metadata/properties" xmlns:ns2="9875bd71-cde8-496c-a136-433f55d5e6d0" xmlns:ns3="e96afe77-3acb-4328-97fc-408e1bde3ecd" targetNamespace="http://schemas.microsoft.com/office/2006/metadata/properties" ma:root="true" ma:fieldsID="4831203c63c08b9f52ea6d3ee0d7a96e" ns2:_="" ns3:_="">
    <xsd:import namespace="9875bd71-cde8-496c-a136-433f55d5e6d0"/>
    <xsd:import namespace="e96afe77-3acb-4328-97fc-408e1bde3ec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DateTaken" minOccurs="0"/>
                <xsd:element ref="ns2:MediaServiceLocation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875bd71-cde8-496c-a136-433f55d5e6d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96afe77-3acb-4328-97fc-408e1bde3ecd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Общий доступ с использованием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Совместно с подробностями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Тип контента"/>
        <xsd:element ref="dc:title" minOccurs="0" maxOccurs="1" ma:index="4" ma:displayName="Название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B34386AA-1848-4C75-B336-1053927CB02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D4651DD-DCCC-4759-B2F6-7F520BDCC2B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875bd71-cde8-496c-a136-433f55d5e6d0"/>
    <ds:schemaRef ds:uri="e96afe77-3acb-4328-97fc-408e1bde3ec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33DAF31-D8A6-49A0-9A5D-8B2EA5B1C511}">
  <ds:schemaRefs>
    <ds:schemaRef ds:uri="http://purl.org/dc/elements/1.1/"/>
    <ds:schemaRef ds:uri="http://schemas.microsoft.com/office/2006/documentManagement/types"/>
    <ds:schemaRef ds:uri="http://schemas.microsoft.com/office/infopath/2007/PartnerControls"/>
    <ds:schemaRef ds:uri="http://purl.org/dc/dcmitype/"/>
    <ds:schemaRef ds:uri="e96afe77-3acb-4328-97fc-408e1bde3ecd"/>
    <ds:schemaRef ds:uri="http://schemas.microsoft.com/office/2006/metadata/properties"/>
    <ds:schemaRef ds:uri="http://purl.org/dc/terms/"/>
    <ds:schemaRef ds:uri="http://www.w3.org/XML/1998/namespace"/>
    <ds:schemaRef ds:uri="http://schemas.openxmlformats.org/package/2006/metadata/core-properties"/>
    <ds:schemaRef ds:uri="9875bd71-cde8-496c-a136-433f55d5e6d0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11993</TotalTime>
  <Words>2364</Words>
  <Application>Microsoft Office PowerPoint</Application>
  <PresentationFormat>Широкоэкранный</PresentationFormat>
  <Paragraphs>275</Paragraphs>
  <Slides>29</Slides>
  <Notes>18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29</vt:i4>
      </vt:variant>
    </vt:vector>
  </HeadingPairs>
  <TitlesOfParts>
    <vt:vector size="35" baseType="lpstr">
      <vt:lpstr>Arial</vt:lpstr>
      <vt:lpstr>Calibri</vt:lpstr>
      <vt:lpstr>Calibri Light</vt:lpstr>
      <vt:lpstr>Cambria Math</vt:lpstr>
      <vt:lpstr>HSE Sans</vt:lpstr>
      <vt:lpstr>Office Theme</vt:lpstr>
      <vt:lpstr>Прогнозирование временных рядов с помощью рекуррентных нейронных сетей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Заголовок</vt:lpstr>
      <vt:lpstr>Презентация PowerPoint</vt:lpstr>
      <vt:lpstr>фыв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Кутьков Юрий Юрьевич</dc:creator>
  <cp:lastModifiedBy>Igor</cp:lastModifiedBy>
  <cp:revision>95</cp:revision>
  <cp:lastPrinted>2021-11-11T13:08:42Z</cp:lastPrinted>
  <dcterms:created xsi:type="dcterms:W3CDTF">2021-11-11T08:52:47Z</dcterms:created>
  <dcterms:modified xsi:type="dcterms:W3CDTF">2024-06-06T09:37:04Z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0x0101002A9C74E6E830D74E9B0FDDB4017A5417</vt:lpwstr>
  </property>
</Properties>
</file>